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7"/>
  </p:notesMasterIdLst>
  <p:sldIdLst>
    <p:sldId id="256" r:id="rId2"/>
    <p:sldId id="257" r:id="rId3"/>
    <p:sldId id="258" r:id="rId4"/>
    <p:sldId id="272" r:id="rId5"/>
    <p:sldId id="259" r:id="rId6"/>
    <p:sldId id="284" r:id="rId7"/>
    <p:sldId id="278" r:id="rId8"/>
    <p:sldId id="279" r:id="rId9"/>
    <p:sldId id="285" r:id="rId10"/>
    <p:sldId id="280" r:id="rId11"/>
    <p:sldId id="264" r:id="rId12"/>
    <p:sldId id="283" r:id="rId13"/>
    <p:sldId id="281" r:id="rId14"/>
    <p:sldId id="282" r:id="rId15"/>
    <p:sldId id="277"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p:scale>
          <a:sx n="50" d="100"/>
          <a:sy n="50" d="100"/>
        </p:scale>
        <p:origin x="29"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77069-73AF-4418-BED6-0DB8CDA725BC}" type="datetimeFigureOut">
              <a:rPr lang="fr-FR" smtClean="0"/>
              <a:t>11/06/2021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DAD69-81B0-43DF-8A8B-C8FAA15D83B1}" type="slidenum">
              <a:rPr lang="fr-FR" smtClean="0"/>
              <a:t>‹N°›</a:t>
            </a:fld>
            <a:endParaRPr lang="fr-FR"/>
          </a:p>
        </p:txBody>
      </p:sp>
    </p:spTree>
    <p:extLst>
      <p:ext uri="{BB962C8B-B14F-4D97-AF65-F5344CB8AC3E}">
        <p14:creationId xmlns:p14="http://schemas.microsoft.com/office/powerpoint/2010/main" val="36576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domaine du machine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plus généralement de la data science, évolue très rapidement. Il est donc important que de développer l’habitude de se tenir au courant des avancées dans le domaine en effectuant une veille thématique.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doit aussi être capable de monter rapidement en compétence sur une nouvelle thématique, en sachant effectuer une recherche et mettre en pratique un nouvel algorithme de façon autonome (POC).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Notre supérieur nous demande de trouver une méthode plus récente pour améliorer la méthode utilisée en production chez un client.</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Nous devons donc choisir un des projet déjà réalisé durant ce parcours Ingénieur Machine Learning (IML) ou éventuellement un autre jeu de données ainsi qu’une nouvelle problématique et choisir un algorithme récent, l’utiliser sur nos données et comparer les performances de ce nouvel algorithme avec une approche classique ou plus ancienne.</a:t>
            </a:r>
          </a:p>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3</a:t>
            </a:fld>
            <a:endParaRPr lang="fr-FR"/>
          </a:p>
        </p:txBody>
      </p:sp>
    </p:spTree>
    <p:extLst>
      <p:ext uri="{BB962C8B-B14F-4D97-AF65-F5344CB8AC3E}">
        <p14:creationId xmlns:p14="http://schemas.microsoft.com/office/powerpoint/2010/main" val="412446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thématique choisie est la détection automatique d’objets dans des images.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 projet viens en continuité du Projet 6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Classez des images à l'aide d'algorithmes de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Deep</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Learning</a:t>
            </a:r>
            <a:r>
              <a:rPr lang="fr-FR" sz="1800" dirty="0">
                <a:effectLst/>
                <a:latin typeface="Calibri" panose="020F0502020204030204" pitchFamily="34" charset="0"/>
                <a:ea typeface="Calibri" panose="020F0502020204030204" pitchFamily="34" charset="0"/>
                <a:cs typeface="Times New Roman" panose="02020603050405020304" pitchFamily="18" charset="0"/>
              </a:rPr>
              <a:t> » dans lequel nous avions réalisé un algorithme de détection de la race du chien sur une photo grâce, en autre, à une approche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transfer</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fr-FR" sz="1800" dirty="0">
                <a:effectLst/>
                <a:latin typeface="Calibri" panose="020F0502020204030204" pitchFamily="34" charset="0"/>
                <a:ea typeface="Calibri" panose="020F0502020204030204" pitchFamily="34" charset="0"/>
                <a:cs typeface="Times New Roman" panose="02020603050405020304" pitchFamily="18" charset="0"/>
              </a:rPr>
              <a:t>, c’est-à-dire en utilisant un réseau de neurones déjà entraîné, et en le modifiant pour répondre à notre problème.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L’idée de ce projet part du constat de la présence de quelques humain, de quelques chats ou de plusieurs chiens dans les images du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fr-FR" sz="1800" dirty="0">
                <a:effectLst/>
                <a:latin typeface="Calibri" panose="020F0502020204030204" pitchFamily="34" charset="0"/>
                <a:ea typeface="Calibri" panose="020F0502020204030204" pitchFamily="34" charset="0"/>
                <a:cs typeface="Times New Roman" panose="02020603050405020304" pitchFamily="18" charset="0"/>
              </a:rPr>
              <a:t> du Projet 6. On va donc tenter de détecter la présence ou non d’un ou plusieurs chiens dans les images du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fr-FR" sz="1800" dirty="0">
                <a:effectLst/>
                <a:latin typeface="Calibri" panose="020F0502020204030204" pitchFamily="34" charset="0"/>
                <a:ea typeface="Calibri" panose="020F0502020204030204" pitchFamily="34" charset="0"/>
                <a:cs typeface="Times New Roman" panose="02020603050405020304" pitchFamily="18" charset="0"/>
              </a:rPr>
              <a:t>, les encadrer et enfin recadrer les images afin de n’avoir que le ou les chien(s) présent sur les photos.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méthode utilisée est l’algorithme de détection d’objet YOLO (You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Only</a:t>
            </a:r>
            <a:r>
              <a:rPr lang="fr-FR" sz="1800" dirty="0">
                <a:effectLst/>
                <a:latin typeface="Calibri" panose="020F0502020204030204" pitchFamily="34" charset="0"/>
                <a:ea typeface="Calibri" panose="020F0502020204030204" pitchFamily="34" charset="0"/>
                <a:cs typeface="Times New Roman" panose="02020603050405020304" pitchFamily="18" charset="0"/>
              </a:rPr>
              <a:t> Look Once) dans sa 3eme version. C’est l'un des algorithmes de détection d'objets le plus rapides et, nous avons 20580 images à traiter, sa rapidité est un véritable atout.</a:t>
            </a:r>
          </a:p>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4</a:t>
            </a:fld>
            <a:endParaRPr lang="fr-FR"/>
          </a:p>
        </p:txBody>
      </p:sp>
    </p:spTree>
    <p:extLst>
      <p:ext uri="{BB962C8B-B14F-4D97-AF65-F5344CB8AC3E}">
        <p14:creationId xmlns:p14="http://schemas.microsoft.com/office/powerpoint/2010/main" val="2085626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You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Only</a:t>
            </a:r>
            <a:r>
              <a:rPr lang="fr-FR" sz="1800" dirty="0">
                <a:effectLst/>
                <a:latin typeface="Calibri" panose="020F0502020204030204" pitchFamily="34" charset="0"/>
                <a:ea typeface="Calibri" panose="020F0502020204030204" pitchFamily="34" charset="0"/>
                <a:cs typeface="Times New Roman" panose="02020603050405020304" pitchFamily="18" charset="0"/>
              </a:rPr>
              <a:t> Look Once (YOLO) est un algorithme de détection d’objets connu pour sa grande précision et sa rapidité.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YOLOv3 est un réseau de neurones convolutif (CNN) unique, il est uniquement composé de couches de convolution, il y en a 53. La détection d’un objet peut être faite à 3 échelles différentes grâce à 3 outputs.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En sortie de celui-ci on trouve des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features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maps</a:t>
            </a:r>
            <a:r>
              <a:rPr lang="fr-FR" sz="1800" dirty="0">
                <a:effectLst/>
                <a:latin typeface="Calibri" panose="020F0502020204030204" pitchFamily="34" charset="0"/>
                <a:ea typeface="Calibri" panose="020F0502020204030204" pitchFamily="34" charset="0"/>
                <a:cs typeface="Times New Roman" panose="02020603050405020304" pitchFamily="18" charset="0"/>
              </a:rPr>
              <a:t> »,  des boxes contenant les objets détectés ainsi que les probabilités associées aux boxes à l’aide de la régression logistique. Si des boxes se chevauchent, on garde seulement celle qui a le score d’objectivité le plus élevé.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YOLOv3 réduit la taille des images d’un facteur 32, appelé la stride du réseau. Le réseau de neurones prend des images de 416*416 pour fournir une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map</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taille 13*13 .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6</a:t>
            </a:fld>
            <a:endParaRPr lang="fr-FR"/>
          </a:p>
        </p:txBody>
      </p:sp>
    </p:spTree>
    <p:extLst>
      <p:ext uri="{BB962C8B-B14F-4D97-AF65-F5344CB8AC3E}">
        <p14:creationId xmlns:p14="http://schemas.microsoft.com/office/powerpoint/2010/main" val="357225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 réseau de neurones convolutif YOLOV3 divise l'image en régions et prédit les cadres de délimitation et les probabilités pour chaque région.</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YOLOV3 ne parcours pas l’image en coulissant le long de celle-ci comme les autres algorithmes de détection d’objets mais il l’analyse dans sa globalité. Il analyse donc une image qu’une seule fois avant de donner un résultat, cela le rend bien plus rapide, plus de 1000 fois plus rapide que R-CNN et 100 fois plus rapide que Fast R-CNN.</a:t>
            </a:r>
          </a:p>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7</a:t>
            </a:fld>
            <a:endParaRPr lang="fr-FR"/>
          </a:p>
        </p:txBody>
      </p:sp>
    </p:spTree>
    <p:extLst>
      <p:ext uri="{BB962C8B-B14F-4D97-AF65-F5344CB8AC3E}">
        <p14:creationId xmlns:p14="http://schemas.microsoft.com/office/powerpoint/2010/main" val="85722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importe "yolov3.weights", "yolov3.cfg" ainsi que les classes pouvant être détectées.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On créé une fonction « </a:t>
            </a:r>
            <a:r>
              <a:rPr lang="fr-FR" sz="1800" dirty="0" err="1">
                <a:cs typeface="Times New Roman" panose="02020603050405020304" pitchFamily="18" charset="0"/>
              </a:rPr>
              <a:t>detect_and_crop</a:t>
            </a:r>
            <a:r>
              <a:rPr lang="fr-FR" sz="1800" dirty="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Times New Roman" panose="02020603050405020304" pitchFamily="18" charset="0"/>
              </a:rPr>
              <a:t>» permettant de détecter le ou les chien(s) présent(s) sur une image et de rogner les images autour des chiens détectés.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Times New Roman" panose="02020603050405020304" pitchFamily="18" charset="0"/>
              </a:rPr>
              <a:t>Le début du code utilisé provient du site « </a:t>
            </a:r>
            <a:r>
              <a:rPr lang="fr-FR" sz="1200" i="1" dirty="0">
                <a:effectLst/>
                <a:latin typeface="Calibri" panose="020F0502020204030204" pitchFamily="34" charset="0"/>
                <a:ea typeface="Calibri" panose="020F0502020204030204" pitchFamily="34" charset="0"/>
                <a:cs typeface="Times New Roman" panose="02020603050405020304" pitchFamily="18" charset="0"/>
              </a:rPr>
              <a:t>pysource.com</a:t>
            </a:r>
            <a:r>
              <a:rPr lang="fr-FR" sz="1200" dirty="0">
                <a:effectLst/>
                <a:latin typeface="Calibri" panose="020F0502020204030204" pitchFamily="34" charset="0"/>
                <a:ea typeface="Calibri" panose="020F0502020204030204" pitchFamily="34" charset="0"/>
                <a:cs typeface="Times New Roman" panose="02020603050405020304" pitchFamily="18" charset="0"/>
              </a:rPr>
              <a:t> ». </a:t>
            </a:r>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8</a:t>
            </a:fld>
            <a:endParaRPr lang="fr-FR"/>
          </a:p>
        </p:txBody>
      </p:sp>
    </p:spTree>
    <p:extLst>
      <p:ext uri="{BB962C8B-B14F-4D97-AF65-F5344CB8AC3E}">
        <p14:creationId xmlns:p14="http://schemas.microsoft.com/office/powerpoint/2010/main" val="296323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9</a:t>
            </a:fld>
            <a:endParaRPr lang="fr-FR"/>
          </a:p>
        </p:txBody>
      </p:sp>
    </p:spTree>
    <p:extLst>
      <p:ext uri="{BB962C8B-B14F-4D97-AF65-F5344CB8AC3E}">
        <p14:creationId xmlns:p14="http://schemas.microsoft.com/office/powerpoint/2010/main" val="117599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constate que,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accuracy</a:t>
            </a:r>
            <a:r>
              <a:rPr lang="fr-FR" sz="1800" dirty="0">
                <a:effectLst/>
                <a:latin typeface="Calibri" panose="020F0502020204030204" pitchFamily="34" charset="0"/>
                <a:ea typeface="Calibri" panose="020F0502020204030204" pitchFamily="34" charset="0"/>
                <a:cs typeface="Times New Roman" panose="02020603050405020304" pitchFamily="18" charset="0"/>
              </a:rPr>
              <a:t> sur nos données test de l’ancien modèle est de 67,8% contre 80,2% pour notre nouveau modèle dont les images ont été traité avec YOLOV3 soit une augmentation d’environ 12,4%.</a:t>
            </a:r>
          </a:p>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11</a:t>
            </a:fld>
            <a:endParaRPr lang="fr-FR"/>
          </a:p>
        </p:txBody>
      </p:sp>
    </p:spTree>
    <p:extLst>
      <p:ext uri="{BB962C8B-B14F-4D97-AF65-F5344CB8AC3E}">
        <p14:creationId xmlns:p14="http://schemas.microsoft.com/office/powerpoint/2010/main" val="3280624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L’algorithme le plus récent est l’algorithme YOLOV5 mais je parlerais ici de YOLOV4, car la 5eme version étant très jeune, bons nombres d’articles la voie comme controversée.</a:t>
            </a:r>
          </a:p>
          <a:p>
            <a:pPr>
              <a:lnSpc>
                <a:spcPct val="107000"/>
              </a:lnSpc>
              <a:spcAft>
                <a:spcPts val="800"/>
              </a:spcAft>
              <a:tabLst>
                <a:tab pos="34290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Par rapport à YOLOV3, l’AP (précision) de YOLOV4 et sa FPS (cadence d'images par seconde) sont respectivement améliorées de 10 % et 12 %. Une couche de convolution a été ajouté au model.</a:t>
            </a:r>
          </a:p>
          <a:p>
            <a:pPr>
              <a:lnSpc>
                <a:spcPct val="107000"/>
              </a:lnSpc>
              <a:spcAft>
                <a:spcPts val="800"/>
              </a:spcAft>
              <a:tabLst>
                <a:tab pos="34290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deux versions sont très proche et, pour mon projet, j’ai choisi YOLOV3 car j’ai facilement compris comment l’utiliser. De plus, pour détecter des objets en premier plan et or vidéo, les deux algorithme ont des résultats sensiblement identiques. </a:t>
            </a:r>
          </a:p>
          <a:p>
            <a:endParaRPr lang="fr-FR" dirty="0"/>
          </a:p>
        </p:txBody>
      </p:sp>
      <p:sp>
        <p:nvSpPr>
          <p:cNvPr id="4" name="Espace réservé du numéro de diapositive 3"/>
          <p:cNvSpPr>
            <a:spLocks noGrp="1"/>
          </p:cNvSpPr>
          <p:nvPr>
            <p:ph type="sldNum" sz="quarter" idx="5"/>
          </p:nvPr>
        </p:nvSpPr>
        <p:spPr/>
        <p:txBody>
          <a:bodyPr/>
          <a:lstStyle/>
          <a:p>
            <a:fld id="{685DAD69-81B0-43DF-8A8B-C8FAA15D83B1}" type="slidenum">
              <a:rPr lang="fr-FR" smtClean="0"/>
              <a:t>13</a:t>
            </a:fld>
            <a:endParaRPr lang="fr-FR"/>
          </a:p>
        </p:txBody>
      </p:sp>
    </p:spTree>
    <p:extLst>
      <p:ext uri="{BB962C8B-B14F-4D97-AF65-F5344CB8AC3E}">
        <p14:creationId xmlns:p14="http://schemas.microsoft.com/office/powerpoint/2010/main" val="197372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F3D8D63C-47A1-4777-86BA-6AA65EBDC6C9}" type="datetime1">
              <a:rPr lang="en-US" smtClean="0"/>
              <a:t>6/11/2021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dirty="0"/>
          </a:p>
        </p:txBody>
      </p:sp>
    </p:spTree>
    <p:extLst>
      <p:ext uri="{BB962C8B-B14F-4D97-AF65-F5344CB8AC3E}">
        <p14:creationId xmlns:p14="http://schemas.microsoft.com/office/powerpoint/2010/main" val="116297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FD1962C7-3D3F-4841-9E36-04B06E9857DF}" type="datetime1">
              <a:rPr lang="en-US" smtClean="0"/>
              <a:t>6/11/2021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16318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C94D2C22-BC5C-4DAC-96BD-4B6F50624632}" type="datetime1">
              <a:rPr lang="en-US" smtClean="0"/>
              <a:t>6/11/2021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58017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484909BB-7AD5-479E-A5D8-E91446109545}" type="datetime1">
              <a:rPr lang="en-US" smtClean="0"/>
              <a:t>6/11/2021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996916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911732BA-8552-4BA0-BE7C-ADCE375923A6}" type="datetime1">
              <a:rPr lang="en-US" smtClean="0"/>
              <a:t>6/11/2021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98163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D69F7C31-9F1A-4D75-A554-7F0B5A6E46A8}" type="datetime1">
              <a:rPr lang="en-US" smtClean="0"/>
              <a:t>6/11/2021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97094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D7E9F743-CAF9-47B5-A991-BB48E3AD5FAE}" type="datetime1">
              <a:rPr lang="en-US" smtClean="0"/>
              <a:t>6/11/2021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46773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EE3CE50-5F0E-477D-8C29-4A9DE44E32D3}" type="datetime1">
              <a:rPr lang="en-US" smtClean="0"/>
              <a:t>6/11/2021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28656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6ED202CC-8D39-4F54-B397-1701C4E5EB02}" type="datetime1">
              <a:rPr lang="en-US" smtClean="0"/>
              <a:t>6/11/2021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815701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89E253BF-02B5-45F8-AD81-E6FCC6C042FB}" type="datetime1">
              <a:rPr lang="en-US" smtClean="0"/>
              <a:t>6/11/2021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7686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620585B6-4F90-4D95-8589-2AC407A3A66B}" type="datetime1">
              <a:rPr lang="en-US" smtClean="0"/>
              <a:t>6/11/2021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59299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EE52B5B5-F55D-425F-B3A0-0522A17BCB9A}" type="datetime1">
              <a:rPr lang="en-US" smtClean="0"/>
              <a:t>6/11/2021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02063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4" name="Picture 3">
            <a:extLst>
              <a:ext uri="{FF2B5EF4-FFF2-40B4-BE49-F238E27FC236}">
                <a16:creationId xmlns:a16="http://schemas.microsoft.com/office/drawing/2014/main" id="{5C98DF1B-9389-405C-96A9-C493F91BFC6C}"/>
              </a:ext>
            </a:extLst>
          </p:cNvPr>
          <p:cNvPicPr>
            <a:picLocks noChangeAspect="1"/>
          </p:cNvPicPr>
          <p:nvPr/>
        </p:nvPicPr>
        <p:blipFill rotWithShape="1">
          <a:blip r:embed="rId2">
            <a:alphaModFix amt="40000"/>
          </a:blip>
          <a:srcRect t="6034" r="-1" b="6395"/>
          <a:stretch/>
        </p:blipFill>
        <p:spPr>
          <a:xfrm>
            <a:off x="-1526" y="10"/>
            <a:ext cx="12188951" cy="6857990"/>
          </a:xfrm>
          <a:prstGeom prst="rect">
            <a:avLst/>
          </a:prstGeom>
        </p:spPr>
      </p:pic>
      <p:grpSp>
        <p:nvGrpSpPr>
          <p:cNvPr id="38"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9" name="Oval 3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4463CE40-0F8D-42DC-AD59-614C021B0524}"/>
              </a:ext>
            </a:extLst>
          </p:cNvPr>
          <p:cNvSpPr>
            <a:spLocks noGrp="1"/>
          </p:cNvSpPr>
          <p:nvPr>
            <p:ph type="ctrTitle"/>
          </p:nvPr>
        </p:nvSpPr>
        <p:spPr>
          <a:xfrm>
            <a:off x="2562606" y="1122363"/>
            <a:ext cx="7063739" cy="2387600"/>
          </a:xfrm>
        </p:spPr>
        <p:txBody>
          <a:bodyPr>
            <a:normAutofit/>
          </a:bodyPr>
          <a:lstStyle/>
          <a:p>
            <a:r>
              <a:rPr lang="fr-FR" dirty="0">
                <a:solidFill>
                  <a:srgbClr val="FFFFFF"/>
                </a:solidFill>
              </a:rPr>
              <a:t>P7 – IML</a:t>
            </a:r>
          </a:p>
        </p:txBody>
      </p:sp>
      <p:sp>
        <p:nvSpPr>
          <p:cNvPr id="3" name="Sous-titre 2">
            <a:extLst>
              <a:ext uri="{FF2B5EF4-FFF2-40B4-BE49-F238E27FC236}">
                <a16:creationId xmlns:a16="http://schemas.microsoft.com/office/drawing/2014/main" id="{E76713F6-3A2C-4455-B64B-593F49034DBE}"/>
              </a:ext>
            </a:extLst>
          </p:cNvPr>
          <p:cNvSpPr>
            <a:spLocks noGrp="1"/>
          </p:cNvSpPr>
          <p:nvPr>
            <p:ph type="subTitle" idx="1"/>
          </p:nvPr>
        </p:nvSpPr>
        <p:spPr>
          <a:xfrm>
            <a:off x="2562606" y="3602038"/>
            <a:ext cx="7063739" cy="1655762"/>
          </a:xfrm>
        </p:spPr>
        <p:txBody>
          <a:bodyPr>
            <a:normAutofit/>
          </a:bodyPr>
          <a:lstStyle/>
          <a:p>
            <a:r>
              <a:rPr lang="fr-FR" b="1" dirty="0">
                <a:solidFill>
                  <a:srgbClr val="FFFFFF"/>
                </a:solidFill>
              </a:rPr>
              <a:t>Développez une preuve de concept</a:t>
            </a:r>
          </a:p>
          <a:p>
            <a:endParaRPr lang="fr-FR" dirty="0">
              <a:solidFill>
                <a:srgbClr val="FFFFFF"/>
              </a:solidFill>
            </a:endParaRPr>
          </a:p>
        </p:txBody>
      </p:sp>
      <p:sp>
        <p:nvSpPr>
          <p:cNvPr id="5" name="Espace réservé du numéro de diapositive 4">
            <a:extLst>
              <a:ext uri="{FF2B5EF4-FFF2-40B4-BE49-F238E27FC236}">
                <a16:creationId xmlns:a16="http://schemas.microsoft.com/office/drawing/2014/main" id="{3B3B0CD3-BF52-4952-AB7C-ADA0210AEB86}"/>
              </a:ext>
            </a:extLst>
          </p:cNvPr>
          <p:cNvSpPr>
            <a:spLocks noGrp="1"/>
          </p:cNvSpPr>
          <p:nvPr>
            <p:ph type="sldNum" sz="quarter" idx="12"/>
          </p:nvPr>
        </p:nvSpPr>
        <p:spPr/>
        <p:txBody>
          <a:bodyPr/>
          <a:lstStyle/>
          <a:p>
            <a:fld id="{35747434-7036-48DB-A148-6B3D8EE75CDA}" type="slidenum">
              <a:rPr lang="en-US" sz="4400" smtClean="0"/>
              <a:t>1</a:t>
            </a:fld>
            <a:endParaRPr lang="en-US" sz="4400" dirty="0"/>
          </a:p>
        </p:txBody>
      </p:sp>
      <p:pic>
        <p:nvPicPr>
          <p:cNvPr id="17" name="Image 16" descr="OpenClassrooms - Audit de recrutement - 1to1PROGRESS">
            <a:extLst>
              <a:ext uri="{FF2B5EF4-FFF2-40B4-BE49-F238E27FC236}">
                <a16:creationId xmlns:a16="http://schemas.microsoft.com/office/drawing/2014/main" id="{D8ADDECB-783F-4752-8723-A88D6B3494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649" y="5160714"/>
            <a:ext cx="8095724" cy="2170413"/>
          </a:xfrm>
          <a:prstGeom prst="rect">
            <a:avLst/>
          </a:prstGeom>
          <a:noFill/>
          <a:ln>
            <a:noFill/>
          </a:ln>
          <a:effectLst>
            <a:outerShdw blurRad="50800" dist="50800" dir="5400000" algn="ctr" rotWithShape="0">
              <a:srgbClr val="000000">
                <a:alpha val="99000"/>
              </a:srgbClr>
            </a:outerShdw>
          </a:effectLst>
        </p:spPr>
      </p:pic>
      <p:pic>
        <p:nvPicPr>
          <p:cNvPr id="18" name="Image 17" descr="YOLO: Real-Time Object Detection">
            <a:extLst>
              <a:ext uri="{FF2B5EF4-FFF2-40B4-BE49-F238E27FC236}">
                <a16:creationId xmlns:a16="http://schemas.microsoft.com/office/drawing/2014/main" id="{F5F8A48B-E0D8-48FD-9241-988B6C6ADBF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927" y="359547"/>
            <a:ext cx="2712720" cy="1440180"/>
          </a:xfrm>
          <a:prstGeom prst="rect">
            <a:avLst/>
          </a:prstGeom>
          <a:noFill/>
          <a:ln>
            <a:noFill/>
          </a:ln>
          <a:effectLst>
            <a:outerShdw blurRad="254000" dist="292100" dir="21540000" algn="ctr" rotWithShape="0">
              <a:srgbClr val="000000"/>
            </a:outerShdw>
          </a:effectLst>
        </p:spPr>
      </p:pic>
    </p:spTree>
    <p:extLst>
      <p:ext uri="{BB962C8B-B14F-4D97-AF65-F5344CB8AC3E}">
        <p14:creationId xmlns:p14="http://schemas.microsoft.com/office/powerpoint/2010/main" val="28019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40"/>
            <a:ext cx="6168331" cy="746760"/>
          </a:xfrm>
        </p:spPr>
        <p:txBody>
          <a:bodyPr anchor="b">
            <a:normAutofit/>
          </a:bodyPr>
          <a:lstStyle/>
          <a:p>
            <a:r>
              <a:rPr lang="fr-FR" sz="4400" b="1" dirty="0">
                <a:latin typeface="+mn-lt"/>
              </a:rPr>
              <a:t>5. Mon prototype</a:t>
            </a: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1643605"/>
            <a:ext cx="9732574" cy="4533358"/>
          </a:xfrm>
        </p:spPr>
        <p:txBody>
          <a:bodyPr anchor="t">
            <a:normAutofit/>
          </a:bodyPr>
          <a:lstStyle/>
          <a:p>
            <a:pPr marL="0" indent="0">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Exemple                       </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Avant:</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Après:</a:t>
            </a:r>
            <a:endParaRPr lang="fr-FR" sz="1800" b="1" u="sng" dirty="0">
              <a:latin typeface="Calibri" panose="020F0502020204030204" pitchFamily="34" charset="0"/>
              <a:cs typeface="Times New Roman" panose="02020603050405020304" pitchFamily="18" charset="0"/>
            </a:endParaRPr>
          </a:p>
          <a:p>
            <a:pPr lvl="1"/>
            <a:endParaRPr lang="fr-FR" sz="1800" dirty="0">
              <a:latin typeface="Calibri" panose="020F0502020204030204" pitchFamily="34" charset="0"/>
              <a:cs typeface="Times New Roman" panose="02020603050405020304" pitchFamily="18" charset="0"/>
            </a:endParaRPr>
          </a:p>
          <a:p>
            <a:pPr marL="0" indent="0">
              <a:buNone/>
            </a:pPr>
            <a:endParaRPr lang="fr-FR" sz="1800" dirty="0"/>
          </a:p>
        </p:txBody>
      </p:sp>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10</a:t>
            </a:fld>
            <a:endParaRPr lang="en-US" sz="4400" dirty="0"/>
          </a:p>
        </p:txBody>
      </p:sp>
      <p:pic>
        <p:nvPicPr>
          <p:cNvPr id="6" name="Image 5" descr="Une image contenant chien, personne, mammifère, posant&#10;&#10;Description générée automatiquement">
            <a:extLst>
              <a:ext uri="{FF2B5EF4-FFF2-40B4-BE49-F238E27FC236}">
                <a16:creationId xmlns:a16="http://schemas.microsoft.com/office/drawing/2014/main" id="{3C67BEFB-5815-4AD9-A46B-62B71431BE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2613" y="1944053"/>
            <a:ext cx="4382957" cy="4652961"/>
          </a:xfrm>
          <a:prstGeom prst="rect">
            <a:avLst/>
          </a:prstGeom>
          <a:noFill/>
          <a:ln>
            <a:noFill/>
          </a:ln>
        </p:spPr>
      </p:pic>
      <p:pic>
        <p:nvPicPr>
          <p:cNvPr id="9" name="Image 8" descr="Une image contenant texte, mammifère, chien&#10;&#10;Description générée automatiquement">
            <a:extLst>
              <a:ext uri="{FF2B5EF4-FFF2-40B4-BE49-F238E27FC236}">
                <a16:creationId xmlns:a16="http://schemas.microsoft.com/office/drawing/2014/main" id="{76FD1E51-B8F5-4062-BDAB-6F9D82787B87}"/>
              </a:ext>
            </a:extLst>
          </p:cNvPr>
          <p:cNvPicPr/>
          <p:nvPr/>
        </p:nvPicPr>
        <p:blipFill rotWithShape="1">
          <a:blip r:embed="rId3">
            <a:extLst>
              <a:ext uri="{28A0092B-C50C-407E-A947-70E740481C1C}">
                <a14:useLocalDpi xmlns:a14="http://schemas.microsoft.com/office/drawing/2010/main" val="0"/>
              </a:ext>
            </a:extLst>
          </a:blip>
          <a:srcRect l="12604" t="4467" r="7461" b="9526"/>
          <a:stretch/>
        </p:blipFill>
        <p:spPr bwMode="auto">
          <a:xfrm>
            <a:off x="7485531" y="1944053"/>
            <a:ext cx="4382957" cy="46529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212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65FEFA-9F19-4A53-8995-C4B3D0DBE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DFCF12-97D2-4E81-A77E-27A35C392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604070" y="280607"/>
            <a:ext cx="8353408" cy="1219200"/>
          </a:xfrm>
        </p:spPr>
        <p:txBody>
          <a:bodyPr anchor="b">
            <a:noAutofit/>
          </a:bodyPr>
          <a:lstStyle/>
          <a:p>
            <a:r>
              <a:rPr lang="fr-FR" sz="4400" b="1" dirty="0">
                <a:latin typeface="+mn-lt"/>
              </a:rPr>
              <a:t>6. Comparaison des performances</a:t>
            </a:r>
            <a:endParaRPr lang="fr-FR" sz="4400" u="sng" dirty="0"/>
          </a:p>
        </p:txBody>
      </p:sp>
      <p:grpSp>
        <p:nvGrpSpPr>
          <p:cNvPr id="17" name="decorative circles">
            <a:extLst>
              <a:ext uri="{FF2B5EF4-FFF2-40B4-BE49-F238E27FC236}">
                <a16:creationId xmlns:a16="http://schemas.microsoft.com/office/drawing/2014/main" id="{88C16691-9DA5-4C39-AF4D-8B07E2FEB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18" name="Oval 17">
              <a:extLst>
                <a:ext uri="{FF2B5EF4-FFF2-40B4-BE49-F238E27FC236}">
                  <a16:creationId xmlns:a16="http://schemas.microsoft.com/office/drawing/2014/main" id="{FE3AD45C-DA8B-44C8-B0D5-CD97AFA6F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DB9029-97B8-4D59-A36E-4A5B7CC78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661242-F0D0-4B64-9FDC-E4B8017DA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5500D-E012-41E3-8946-63C336D45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B0274D5-E350-4115-814A-198C46304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2E5CE15-4AAC-49EC-933D-D150BAB2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Graphic 24">
            <a:extLst>
              <a:ext uri="{FF2B5EF4-FFF2-40B4-BE49-F238E27FC236}">
                <a16:creationId xmlns:a16="http://schemas.microsoft.com/office/drawing/2014/main" id="{88F56DA4-2446-4D2D-A013-FC97DA4D10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6485" r="52721" b="17441"/>
          <a:stretch/>
        </p:blipFill>
        <p:spPr>
          <a:xfrm>
            <a:off x="10854666" y="743641"/>
            <a:ext cx="1334286" cy="3077509"/>
          </a:xfrm>
          <a:prstGeom prst="rect">
            <a:avLst/>
          </a:prstGeom>
        </p:spPr>
      </p:pic>
      <p:sp>
        <p:nvSpPr>
          <p:cNvPr id="27" name="Oval 2">
            <a:extLst>
              <a:ext uri="{FF2B5EF4-FFF2-40B4-BE49-F238E27FC236}">
                <a16:creationId xmlns:a16="http://schemas.microsoft.com/office/drawing/2014/main" id="{DC69F35D-48F8-4A61-BD90-D1E560087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799"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C5DA7232-C8C3-4303-B245-7279E431A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954" t="12147" r="12287" b="24733"/>
          <a:stretch/>
        </p:blipFill>
        <p:spPr>
          <a:xfrm flipH="1">
            <a:off x="9147042" y="3890057"/>
            <a:ext cx="3044958" cy="2967943"/>
          </a:xfrm>
          <a:prstGeom prst="rect">
            <a:avLst/>
          </a:prstGeom>
        </p:spPr>
      </p:pic>
      <p:sp>
        <p:nvSpPr>
          <p:cNvPr id="11" name="Espace réservé du numéro de diapositive 10">
            <a:extLst>
              <a:ext uri="{FF2B5EF4-FFF2-40B4-BE49-F238E27FC236}">
                <a16:creationId xmlns:a16="http://schemas.microsoft.com/office/drawing/2014/main" id="{C9D19476-F0F9-45C8-B3E8-011CE260E0B5}"/>
              </a:ext>
            </a:extLst>
          </p:cNvPr>
          <p:cNvSpPr>
            <a:spLocks noGrp="1"/>
          </p:cNvSpPr>
          <p:nvPr>
            <p:ph type="sldNum" sz="quarter" idx="12"/>
          </p:nvPr>
        </p:nvSpPr>
        <p:spPr/>
        <p:txBody>
          <a:bodyPr/>
          <a:lstStyle/>
          <a:p>
            <a:fld id="{35747434-7036-48DB-A148-6B3D8EE75CDA}" type="slidenum">
              <a:rPr lang="en-US" sz="4400" smtClean="0"/>
              <a:t>11</a:t>
            </a:fld>
            <a:endParaRPr lang="en-US" sz="4400" dirty="0"/>
          </a:p>
        </p:txBody>
      </p:sp>
      <p:pic>
        <p:nvPicPr>
          <p:cNvPr id="5" name="Espace réservé du contenu 4">
            <a:extLst>
              <a:ext uri="{FF2B5EF4-FFF2-40B4-BE49-F238E27FC236}">
                <a16:creationId xmlns:a16="http://schemas.microsoft.com/office/drawing/2014/main" id="{66D3A2B2-E2E3-4770-BDD9-81434F759F01}"/>
              </a:ext>
            </a:extLst>
          </p:cNvPr>
          <p:cNvPicPr>
            <a:picLocks noGrp="1" noChangeAspect="1"/>
          </p:cNvPicPr>
          <p:nvPr>
            <p:ph idx="1"/>
          </p:nvPr>
        </p:nvPicPr>
        <p:blipFill>
          <a:blip r:embed="rId7"/>
          <a:stretch>
            <a:fillRect/>
          </a:stretch>
        </p:blipFill>
        <p:spPr>
          <a:xfrm>
            <a:off x="403777" y="2716753"/>
            <a:ext cx="11384446" cy="1450958"/>
          </a:xfrm>
        </p:spPr>
      </p:pic>
    </p:spTree>
    <p:extLst>
      <p:ext uri="{BB962C8B-B14F-4D97-AF65-F5344CB8AC3E}">
        <p14:creationId xmlns:p14="http://schemas.microsoft.com/office/powerpoint/2010/main" val="127192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604070" y="693519"/>
            <a:ext cx="9976374" cy="1258634"/>
          </a:xfrm>
        </p:spPr>
        <p:txBody>
          <a:bodyPr anchor="b">
            <a:normAutofit/>
          </a:bodyPr>
          <a:lstStyle/>
          <a:p>
            <a:r>
              <a:rPr lang="fr-FR" sz="4400" b="1" dirty="0">
                <a:latin typeface="+mn-lt"/>
              </a:rPr>
              <a:t>6. Comparaison des performances</a:t>
            </a:r>
            <a:br>
              <a:rPr lang="fr-FR" sz="4400" b="1" dirty="0">
                <a:latin typeface="+mn-lt"/>
              </a:rPr>
            </a:br>
            <a:r>
              <a:rPr lang="fr-FR" sz="2200" u="sng" dirty="0">
                <a:latin typeface="+mn-lt"/>
              </a:rPr>
              <a:t>Modèle P6</a:t>
            </a:r>
            <a:r>
              <a:rPr lang="fr-FR" sz="2200" dirty="0">
                <a:latin typeface="+mn-lt"/>
              </a:rPr>
              <a:t>                                                                   </a:t>
            </a:r>
            <a:r>
              <a:rPr lang="fr-FR" sz="2200" u="sng" dirty="0">
                <a:latin typeface="+mn-lt"/>
              </a:rPr>
              <a:t>Modèle P7</a:t>
            </a:r>
            <a:endParaRPr lang="fr-FR" sz="2200" u="sng" dirty="0"/>
          </a:p>
        </p:txBody>
      </p:sp>
      <p:sp>
        <p:nvSpPr>
          <p:cNvPr id="11" name="Espace réservé du numéro de diapositive 10">
            <a:extLst>
              <a:ext uri="{FF2B5EF4-FFF2-40B4-BE49-F238E27FC236}">
                <a16:creationId xmlns:a16="http://schemas.microsoft.com/office/drawing/2014/main" id="{C9D19476-F0F9-45C8-B3E8-011CE260E0B5}"/>
              </a:ext>
            </a:extLst>
          </p:cNvPr>
          <p:cNvSpPr>
            <a:spLocks noGrp="1"/>
          </p:cNvSpPr>
          <p:nvPr>
            <p:ph type="sldNum" sz="quarter" idx="12"/>
          </p:nvPr>
        </p:nvSpPr>
        <p:spPr/>
        <p:txBody>
          <a:bodyPr/>
          <a:lstStyle/>
          <a:p>
            <a:fld id="{35747434-7036-48DB-A148-6B3D8EE75CDA}" type="slidenum">
              <a:rPr lang="en-US" sz="4400" smtClean="0"/>
              <a:t>12</a:t>
            </a:fld>
            <a:endParaRPr lang="en-US" sz="4400" dirty="0"/>
          </a:p>
        </p:txBody>
      </p:sp>
      <p:pic>
        <p:nvPicPr>
          <p:cNvPr id="24" name="Image 23">
            <a:extLst>
              <a:ext uri="{FF2B5EF4-FFF2-40B4-BE49-F238E27FC236}">
                <a16:creationId xmlns:a16="http://schemas.microsoft.com/office/drawing/2014/main" id="{1BC916B0-548F-433A-97AB-E7CE7F490F6F}"/>
              </a:ext>
            </a:extLst>
          </p:cNvPr>
          <p:cNvPicPr/>
          <p:nvPr/>
        </p:nvPicPr>
        <p:blipFill rotWithShape="1">
          <a:blip r:embed="rId2">
            <a:extLst>
              <a:ext uri="{28A0092B-C50C-407E-A947-70E740481C1C}">
                <a14:useLocalDpi xmlns:a14="http://schemas.microsoft.com/office/drawing/2010/main" val="0"/>
              </a:ext>
            </a:extLst>
          </a:blip>
          <a:srcRect r="3258" b="2174"/>
          <a:stretch/>
        </p:blipFill>
        <p:spPr bwMode="auto">
          <a:xfrm>
            <a:off x="604070" y="1952154"/>
            <a:ext cx="4484444" cy="4769323"/>
          </a:xfrm>
          <a:prstGeom prst="rect">
            <a:avLst/>
          </a:prstGeom>
          <a:ln>
            <a:noFill/>
          </a:ln>
          <a:extLst>
            <a:ext uri="{53640926-AAD7-44D8-BBD7-CCE9431645EC}">
              <a14:shadowObscured xmlns:a14="http://schemas.microsoft.com/office/drawing/2010/main"/>
            </a:ext>
          </a:extLst>
        </p:spPr>
      </p:pic>
      <p:pic>
        <p:nvPicPr>
          <p:cNvPr id="26" name="Espace réservé du contenu 25">
            <a:extLst>
              <a:ext uri="{FF2B5EF4-FFF2-40B4-BE49-F238E27FC236}">
                <a16:creationId xmlns:a16="http://schemas.microsoft.com/office/drawing/2014/main" id="{96ECF8C0-71BC-425C-B10F-1782AE0316E7}"/>
              </a:ext>
            </a:extLst>
          </p:cNvPr>
          <p:cNvPicPr>
            <a:picLocks noGrp="1"/>
          </p:cNvPicPr>
          <p:nvPr>
            <p:ph idx="1"/>
          </p:nvPr>
        </p:nvPicPr>
        <p:blipFill rotWithShape="1">
          <a:blip r:embed="rId3">
            <a:extLst>
              <a:ext uri="{28A0092B-C50C-407E-A947-70E740481C1C}">
                <a14:useLocalDpi xmlns:a14="http://schemas.microsoft.com/office/drawing/2010/main" val="0"/>
              </a:ext>
            </a:extLst>
          </a:blip>
          <a:srcRect r="8169" b="1661"/>
          <a:stretch/>
        </p:blipFill>
        <p:spPr bwMode="auto">
          <a:xfrm>
            <a:off x="6096000" y="1952154"/>
            <a:ext cx="4484444" cy="47693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415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40" y="777240"/>
            <a:ext cx="4606280" cy="2493876"/>
          </a:xfrm>
        </p:spPr>
        <p:txBody>
          <a:bodyPr anchor="b">
            <a:normAutofit/>
          </a:bodyPr>
          <a:lstStyle/>
          <a:p>
            <a:r>
              <a:rPr lang="fr-FR" sz="4400" b="1" dirty="0">
                <a:latin typeface="+mn-lt"/>
              </a:rPr>
              <a:t>7. Les avancées récentes</a:t>
            </a:r>
            <a:endParaRPr lang="fr-FR" sz="4400" u="sng" dirty="0"/>
          </a:p>
        </p:txBody>
      </p:sp>
      <p:sp>
        <p:nvSpPr>
          <p:cNvPr id="4" name="Espace réservé du contenu 3">
            <a:extLst>
              <a:ext uri="{FF2B5EF4-FFF2-40B4-BE49-F238E27FC236}">
                <a16:creationId xmlns:a16="http://schemas.microsoft.com/office/drawing/2014/main" id="{A39E7251-25DB-4774-8427-ADF640D611E6}"/>
              </a:ext>
            </a:extLst>
          </p:cNvPr>
          <p:cNvSpPr>
            <a:spLocks noGrp="1"/>
          </p:cNvSpPr>
          <p:nvPr>
            <p:ph idx="1"/>
          </p:nvPr>
        </p:nvSpPr>
        <p:spPr>
          <a:xfrm>
            <a:off x="777240" y="3428999"/>
            <a:ext cx="4606280" cy="2747963"/>
          </a:xfrm>
        </p:spPr>
        <p:txBody>
          <a:bodyPr anchor="t">
            <a:normAutofit/>
          </a:bodyPr>
          <a:lstStyle/>
          <a:p>
            <a:r>
              <a:rPr lang="fr-FR" sz="1800" dirty="0">
                <a:effectLst/>
                <a:ea typeface="Calibri" panose="020F0502020204030204" pitchFamily="34" charset="0"/>
                <a:cs typeface="Times New Roman" panose="02020603050405020304" pitchFamily="18" charset="0"/>
              </a:rPr>
              <a:t>L’algorithme le plus récent est l’algorithme YOLOV5.</a:t>
            </a:r>
          </a:p>
          <a:p>
            <a:r>
              <a:rPr lang="fr-FR" sz="1800" dirty="0">
                <a:ea typeface="Calibri" panose="020F0502020204030204" pitchFamily="34" charset="0"/>
                <a:cs typeface="Times New Roman" panose="02020603050405020304" pitchFamily="18" charset="0"/>
              </a:rPr>
              <a:t>YOLOV3 VS YOLOV4 :</a:t>
            </a:r>
          </a:p>
          <a:p>
            <a:pPr lvl="2"/>
            <a:r>
              <a:rPr lang="fr-FR" sz="1800" dirty="0">
                <a:effectLst/>
                <a:ea typeface="Calibri" panose="020F0502020204030204" pitchFamily="34" charset="0"/>
                <a:cs typeface="Times New Roman" panose="02020603050405020304" pitchFamily="18" charset="0"/>
              </a:rPr>
              <a:t>AP + 10 %</a:t>
            </a:r>
          </a:p>
          <a:p>
            <a:pPr lvl="2"/>
            <a:r>
              <a:rPr lang="fr-FR" sz="1800" dirty="0">
                <a:ea typeface="Calibri" panose="020F0502020204030204" pitchFamily="34" charset="0"/>
                <a:cs typeface="Times New Roman" panose="02020603050405020304" pitchFamily="18" charset="0"/>
              </a:rPr>
              <a:t>FPS  + 12 %</a:t>
            </a:r>
          </a:p>
          <a:p>
            <a:pPr lvl="2"/>
            <a:r>
              <a:rPr lang="fr-FR" sz="1800" dirty="0">
                <a:effectLst/>
                <a:ea typeface="Calibri" panose="020F0502020204030204" pitchFamily="34" charset="0"/>
                <a:cs typeface="Times New Roman" panose="02020603050405020304" pitchFamily="18" charset="0"/>
              </a:rPr>
              <a:t>+ 1 couche de convolution</a:t>
            </a:r>
          </a:p>
          <a:p>
            <a:pPr lvl="2"/>
            <a:r>
              <a:rPr lang="fr-FR" sz="1800" dirty="0">
                <a:ea typeface="Calibri" panose="020F0502020204030204" pitchFamily="34" charset="0"/>
                <a:cs typeface="Times New Roman" panose="02020603050405020304" pitchFamily="18" charset="0"/>
              </a:rPr>
              <a:t>Performances très proches pour détecter les objets en premier plans et or vidéos</a:t>
            </a:r>
          </a:p>
          <a:p>
            <a:pPr marL="914400" lvl="2" indent="0">
              <a:buNone/>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77"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78" name="Oval 77">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Espace réservé du numéro de diapositive 10">
            <a:extLst>
              <a:ext uri="{FF2B5EF4-FFF2-40B4-BE49-F238E27FC236}">
                <a16:creationId xmlns:a16="http://schemas.microsoft.com/office/drawing/2014/main" id="{C9D19476-F0F9-45C8-B3E8-011CE260E0B5}"/>
              </a:ext>
            </a:extLst>
          </p:cNvPr>
          <p:cNvSpPr>
            <a:spLocks noGrp="1"/>
          </p:cNvSpPr>
          <p:nvPr>
            <p:ph type="sldNum" sz="quarter" idx="12"/>
          </p:nvPr>
        </p:nvSpPr>
        <p:spPr>
          <a:xfrm>
            <a:off x="8693150" y="6488268"/>
            <a:ext cx="2743200" cy="233209"/>
          </a:xfrm>
        </p:spPr>
        <p:txBody>
          <a:bodyPr>
            <a:normAutofit/>
          </a:bodyPr>
          <a:lstStyle/>
          <a:p>
            <a:pPr>
              <a:lnSpc>
                <a:spcPct val="90000"/>
              </a:lnSpc>
              <a:spcAft>
                <a:spcPts val="600"/>
              </a:spcAft>
            </a:pPr>
            <a:fld id="{35747434-7036-48DB-A148-6B3D8EE75CDA}" type="slidenum">
              <a:rPr lang="en-US" smtClean="0"/>
              <a:pPr>
                <a:lnSpc>
                  <a:spcPct val="90000"/>
                </a:lnSpc>
                <a:spcAft>
                  <a:spcPts val="600"/>
                </a:spcAft>
              </a:pPr>
              <a:t>13</a:t>
            </a:fld>
            <a:endParaRPr lang="en-US"/>
          </a:p>
        </p:txBody>
      </p:sp>
      <p:pic>
        <p:nvPicPr>
          <p:cNvPr id="1026" name="Picture 2" descr="YOLO v4 or YOLO v5 or PP-YOLO? Which should I use? | Towards Data Science">
            <a:extLst>
              <a:ext uri="{FF2B5EF4-FFF2-40B4-BE49-F238E27FC236}">
                <a16:creationId xmlns:a16="http://schemas.microsoft.com/office/drawing/2014/main" id="{C3C28B42-7612-4E0B-B23B-BD804C1FF0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0175" y="2634244"/>
            <a:ext cx="5011545" cy="393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3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604070" y="280607"/>
            <a:ext cx="6108279" cy="1219200"/>
          </a:xfrm>
        </p:spPr>
        <p:txBody>
          <a:bodyPr anchor="b">
            <a:normAutofit/>
          </a:bodyPr>
          <a:lstStyle/>
          <a:p>
            <a:r>
              <a:rPr lang="fr-FR" sz="4400" b="1" dirty="0">
                <a:latin typeface="+mn-lt"/>
              </a:rPr>
              <a:t>7. Synthèse</a:t>
            </a:r>
            <a:endParaRPr lang="fr-FR" sz="2400" b="1" u="sng" dirty="0"/>
          </a:p>
        </p:txBody>
      </p:sp>
      <p:sp>
        <p:nvSpPr>
          <p:cNvPr id="11" name="Espace réservé du numéro de diapositive 10">
            <a:extLst>
              <a:ext uri="{FF2B5EF4-FFF2-40B4-BE49-F238E27FC236}">
                <a16:creationId xmlns:a16="http://schemas.microsoft.com/office/drawing/2014/main" id="{C9D19476-F0F9-45C8-B3E8-011CE260E0B5}"/>
              </a:ext>
            </a:extLst>
          </p:cNvPr>
          <p:cNvSpPr>
            <a:spLocks noGrp="1"/>
          </p:cNvSpPr>
          <p:nvPr>
            <p:ph type="sldNum" sz="quarter" idx="12"/>
          </p:nvPr>
        </p:nvSpPr>
        <p:spPr/>
        <p:txBody>
          <a:bodyPr/>
          <a:lstStyle/>
          <a:p>
            <a:fld id="{35747434-7036-48DB-A148-6B3D8EE75CDA}" type="slidenum">
              <a:rPr lang="en-US" sz="4400" smtClean="0"/>
              <a:t>14</a:t>
            </a:fld>
            <a:endParaRPr lang="en-US" sz="4400" dirty="0"/>
          </a:p>
        </p:txBody>
      </p:sp>
      <p:sp>
        <p:nvSpPr>
          <p:cNvPr id="4" name="Espace réservé du contenu 3">
            <a:extLst>
              <a:ext uri="{FF2B5EF4-FFF2-40B4-BE49-F238E27FC236}">
                <a16:creationId xmlns:a16="http://schemas.microsoft.com/office/drawing/2014/main" id="{A39E7251-25DB-4774-8427-ADF640D611E6}"/>
              </a:ext>
            </a:extLst>
          </p:cNvPr>
          <p:cNvSpPr>
            <a:spLocks noGrp="1"/>
          </p:cNvSpPr>
          <p:nvPr>
            <p:ph idx="1"/>
          </p:nvPr>
        </p:nvSpPr>
        <p:spPr/>
        <p:txBody>
          <a:bodyPr/>
          <a:lstStyle/>
          <a:p>
            <a:r>
              <a:rPr lang="fr-FR" sz="1800" i="1" dirty="0">
                <a:effectLst/>
                <a:latin typeface="Calibri" panose="020F0502020204030204" pitchFamily="34" charset="0"/>
                <a:ea typeface="Calibri" panose="020F0502020204030204" pitchFamily="34" charset="0"/>
                <a:cs typeface="Times New Roman" panose="02020603050405020304" pitchFamily="18" charset="0"/>
              </a:rPr>
              <a:t>Nous avons trouvé une méthode plus récente pour améliorer notre réseau de neurones du P6.</a:t>
            </a:r>
          </a:p>
          <a:p>
            <a:r>
              <a:rPr lang="fr-FR" sz="1800" i="1" dirty="0">
                <a:effectLst/>
                <a:latin typeface="Calibri" panose="020F0502020204030204" pitchFamily="34" charset="0"/>
                <a:ea typeface="Calibri" panose="020F0502020204030204" pitchFamily="34" charset="0"/>
                <a:cs typeface="Times New Roman" panose="02020603050405020304" pitchFamily="18" charset="0"/>
              </a:rPr>
              <a:t>Les résultats ont augmenté de 12,4%. </a:t>
            </a:r>
          </a:p>
          <a:p>
            <a:r>
              <a:rPr lang="fr-FR" sz="1800" i="1" dirty="0">
                <a:effectLst/>
                <a:latin typeface="Calibri" panose="020F0502020204030204" pitchFamily="34" charset="0"/>
                <a:ea typeface="Calibri" panose="020F0502020204030204" pitchFamily="34" charset="0"/>
                <a:cs typeface="Times New Roman" panose="02020603050405020304" pitchFamily="18" charset="0"/>
              </a:rPr>
              <a:t>L’algorithme YOLOV3, utilisé pour détecter les chiens pour prétraiter le </a:t>
            </a:r>
            <a:r>
              <a:rPr lang="fr-FR" sz="1800" i="1" dirty="0" err="1">
                <a:effectLst/>
                <a:latin typeface="Calibri" panose="020F0502020204030204" pitchFamily="34" charset="0"/>
                <a:ea typeface="Calibri" panose="020F0502020204030204" pitchFamily="34" charset="0"/>
                <a:cs typeface="Times New Roman" panose="02020603050405020304" pitchFamily="18" charset="0"/>
              </a:rPr>
              <a:t>dataset</a:t>
            </a:r>
            <a:r>
              <a:rPr lang="fr-FR" sz="1800" i="1" dirty="0">
                <a:effectLst/>
                <a:latin typeface="Calibri" panose="020F0502020204030204" pitchFamily="34" charset="0"/>
                <a:ea typeface="Calibri" panose="020F0502020204030204" pitchFamily="34" charset="0"/>
                <a:cs typeface="Times New Roman" panose="02020603050405020304" pitchFamily="18" charset="0"/>
              </a:rPr>
              <a:t> avant le CNN Resnet50 a bien permis d’améliorer nos résultats.</a:t>
            </a:r>
          </a:p>
          <a:p>
            <a:pPr marL="0" indent="0">
              <a:buNone/>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descr="Une image contenant chien, brun, herbe, jaune&#10;&#10;Description générée automatiquement">
            <a:extLst>
              <a:ext uri="{FF2B5EF4-FFF2-40B4-BE49-F238E27FC236}">
                <a16:creationId xmlns:a16="http://schemas.microsoft.com/office/drawing/2014/main" id="{3926C984-06D0-4B80-B008-DE8669006D6E}"/>
              </a:ext>
            </a:extLst>
          </p:cNvPr>
          <p:cNvPicPr>
            <a:picLocks noChangeAspect="1"/>
          </p:cNvPicPr>
          <p:nvPr/>
        </p:nvPicPr>
        <p:blipFill rotWithShape="1">
          <a:blip r:embed="rId2">
            <a:extLst>
              <a:ext uri="{28A0092B-C50C-407E-A947-70E740481C1C}">
                <a14:useLocalDpi xmlns:a14="http://schemas.microsoft.com/office/drawing/2010/main" val="0"/>
              </a:ext>
            </a:extLst>
          </a:blip>
          <a:srcRect l="13430" r="12936" b="-3"/>
          <a:stretch/>
        </p:blipFill>
        <p:spPr>
          <a:xfrm>
            <a:off x="8508278" y="3230880"/>
            <a:ext cx="3683722" cy="3627120"/>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Tree>
    <p:extLst>
      <p:ext uri="{BB962C8B-B14F-4D97-AF65-F5344CB8AC3E}">
        <p14:creationId xmlns:p14="http://schemas.microsoft.com/office/powerpoint/2010/main" val="4210797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3" name="Oval 5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4" name="Freeform: Shape 6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5" name="Freeform: Shape 6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6" name="Oval 6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9" name="Rectangle 6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Image 4" descr="Une image contenant chien, intérieur, assis, fenêtre&#10;&#10;Description générée automatiquement">
            <a:extLst>
              <a:ext uri="{FF2B5EF4-FFF2-40B4-BE49-F238E27FC236}">
                <a16:creationId xmlns:a16="http://schemas.microsoft.com/office/drawing/2014/main" id="{22791812-8759-406B-A8AE-797B79952AC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5044" r="-1" b="10665"/>
          <a:stretch/>
        </p:blipFill>
        <p:spPr>
          <a:xfrm>
            <a:off x="1525" y="10"/>
            <a:ext cx="12188951" cy="6857990"/>
          </a:xfrm>
          <a:prstGeom prst="rect">
            <a:avLst/>
          </a:prstGeom>
        </p:spPr>
      </p:pic>
      <p:grpSp>
        <p:nvGrpSpPr>
          <p:cNvPr id="7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74" name="Oval 7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374A98DA-2C9D-4AA4-A1F0-D404A8B8A5B7}"/>
              </a:ext>
            </a:extLst>
          </p:cNvPr>
          <p:cNvSpPr>
            <a:spLocks noGrp="1"/>
          </p:cNvSpPr>
          <p:nvPr>
            <p:ph type="title"/>
          </p:nvPr>
        </p:nvSpPr>
        <p:spPr>
          <a:xfrm>
            <a:off x="2643980" y="2481403"/>
            <a:ext cx="6900990" cy="1352689"/>
          </a:xfrm>
        </p:spPr>
        <p:txBody>
          <a:bodyPr vert="horz" lIns="91440" tIns="45720" rIns="91440" bIns="45720" rtlCol="0" anchor="b">
            <a:normAutofit fontScale="90000"/>
          </a:bodyPr>
          <a:lstStyle/>
          <a:p>
            <a:pPr algn="ctr"/>
            <a:r>
              <a:rPr lang="en-US" sz="9600" b="1" dirty="0">
                <a:solidFill>
                  <a:srgbClr val="FFFFFF"/>
                </a:solidFill>
                <a:effectLst>
                  <a:outerShdw blurRad="38100" dist="38100" dir="2700000" algn="tl">
                    <a:srgbClr val="000000">
                      <a:alpha val="43137"/>
                    </a:srgbClr>
                  </a:outerShdw>
                </a:effectLst>
              </a:rPr>
              <a:t>MERCI</a:t>
            </a:r>
          </a:p>
        </p:txBody>
      </p:sp>
      <p:sp>
        <p:nvSpPr>
          <p:cNvPr id="6" name="Espace réservé du numéro de diapositive 5">
            <a:extLst>
              <a:ext uri="{FF2B5EF4-FFF2-40B4-BE49-F238E27FC236}">
                <a16:creationId xmlns:a16="http://schemas.microsoft.com/office/drawing/2014/main" id="{B13AED6E-8E4A-4B17-9254-4EE0A65B5E2C}"/>
              </a:ext>
            </a:extLst>
          </p:cNvPr>
          <p:cNvSpPr>
            <a:spLocks noGrp="1"/>
          </p:cNvSpPr>
          <p:nvPr>
            <p:ph type="sldNum" sz="quarter" idx="12"/>
          </p:nvPr>
        </p:nvSpPr>
        <p:spPr/>
        <p:txBody>
          <a:bodyPr/>
          <a:lstStyle/>
          <a:p>
            <a:fld id="{35747434-7036-48DB-A148-6B3D8EE75CDA}" type="slidenum">
              <a:rPr lang="en-US" sz="4400" smtClean="0"/>
              <a:t>15</a:t>
            </a:fld>
            <a:endParaRPr lang="en-US" sz="4400" dirty="0"/>
          </a:p>
        </p:txBody>
      </p:sp>
    </p:spTree>
    <p:extLst>
      <p:ext uri="{BB962C8B-B14F-4D97-AF65-F5344CB8AC3E}">
        <p14:creationId xmlns:p14="http://schemas.microsoft.com/office/powerpoint/2010/main" val="27431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965FEFA-9F19-4A53-8995-C4B3D0DBE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30DFCF12-97D2-4E81-A77E-27A35C392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re 1">
            <a:extLst>
              <a:ext uri="{FF2B5EF4-FFF2-40B4-BE49-F238E27FC236}">
                <a16:creationId xmlns:a16="http://schemas.microsoft.com/office/drawing/2014/main" id="{23A1109E-4F3A-411F-87E6-1F4CFBF9C05A}"/>
              </a:ext>
            </a:extLst>
          </p:cNvPr>
          <p:cNvSpPr>
            <a:spLocks noGrp="1"/>
          </p:cNvSpPr>
          <p:nvPr>
            <p:ph type="title"/>
          </p:nvPr>
        </p:nvSpPr>
        <p:spPr>
          <a:xfrm>
            <a:off x="777239" y="777240"/>
            <a:ext cx="6168331" cy="777240"/>
          </a:xfrm>
        </p:spPr>
        <p:txBody>
          <a:bodyPr anchor="b">
            <a:normAutofit/>
          </a:bodyPr>
          <a:lstStyle/>
          <a:p>
            <a:r>
              <a:rPr lang="fr-FR" sz="4400" b="1" dirty="0">
                <a:latin typeface="+mn-lt"/>
              </a:rPr>
              <a:t>Sommaire</a:t>
            </a:r>
          </a:p>
        </p:txBody>
      </p:sp>
      <p:sp>
        <p:nvSpPr>
          <p:cNvPr id="3" name="Espace réservé du contenu 2">
            <a:extLst>
              <a:ext uri="{FF2B5EF4-FFF2-40B4-BE49-F238E27FC236}">
                <a16:creationId xmlns:a16="http://schemas.microsoft.com/office/drawing/2014/main" id="{3C5FF9C0-D733-4E58-84AF-9E165B2F44CA}"/>
              </a:ext>
            </a:extLst>
          </p:cNvPr>
          <p:cNvSpPr>
            <a:spLocks noGrp="1"/>
          </p:cNvSpPr>
          <p:nvPr>
            <p:ph idx="1"/>
          </p:nvPr>
        </p:nvSpPr>
        <p:spPr>
          <a:xfrm>
            <a:off x="777239" y="1554481"/>
            <a:ext cx="6168331" cy="4622482"/>
          </a:xfrm>
        </p:spPr>
        <p:txBody>
          <a:bodyPr anchor="t">
            <a:normAutofit/>
          </a:bodyPr>
          <a:lstStyle/>
          <a:p>
            <a:pPr marL="457200" indent="-457200">
              <a:buFont typeface="+mj-lt"/>
              <a:buAutoNum type="arabicPeriod"/>
            </a:pPr>
            <a:r>
              <a:rPr lang="fr-FR" b="0" i="0" dirty="0">
                <a:effectLst/>
              </a:rPr>
              <a:t>Introduction</a:t>
            </a:r>
          </a:p>
          <a:p>
            <a:pPr marL="457200" indent="-457200">
              <a:buFont typeface="+mj-lt"/>
              <a:buAutoNum type="arabicPeriod"/>
            </a:pPr>
            <a:r>
              <a:rPr lang="fr-FR" b="0" i="0" dirty="0">
                <a:effectLst/>
              </a:rPr>
              <a:t>Présentation de mon choix de projet</a:t>
            </a:r>
          </a:p>
          <a:p>
            <a:pPr marL="457200" indent="-457200">
              <a:buFont typeface="+mj-lt"/>
              <a:buAutoNum type="arabicPeriod"/>
            </a:pPr>
            <a:r>
              <a:rPr lang="fr-FR" dirty="0"/>
              <a:t>Le </a:t>
            </a:r>
            <a:r>
              <a:rPr lang="fr-FR" dirty="0" err="1"/>
              <a:t>dataset</a:t>
            </a:r>
            <a:endParaRPr lang="fr-FR" b="0" i="0" dirty="0">
              <a:effectLst/>
            </a:endParaRPr>
          </a:p>
          <a:p>
            <a:pPr marL="457200" indent="-457200">
              <a:buFont typeface="+mj-lt"/>
              <a:buAutoNum type="arabicPeriod"/>
            </a:pPr>
            <a:r>
              <a:rPr lang="fr-FR" b="0" i="0" dirty="0">
                <a:effectLst/>
              </a:rPr>
              <a:t>Qu’est-ce que l’algorithme YoloV3 et comment fonctionne-t-il ?</a:t>
            </a:r>
          </a:p>
          <a:p>
            <a:pPr marL="457200" indent="-457200">
              <a:buFont typeface="+mj-lt"/>
              <a:buAutoNum type="arabicPeriod"/>
            </a:pPr>
            <a:r>
              <a:rPr lang="fr-FR" b="0" i="0" dirty="0">
                <a:effectLst/>
              </a:rPr>
              <a:t>Mon prototype</a:t>
            </a:r>
          </a:p>
          <a:p>
            <a:pPr marL="457200" indent="-457200">
              <a:buFont typeface="+mj-lt"/>
              <a:buAutoNum type="arabicPeriod"/>
            </a:pPr>
            <a:r>
              <a:rPr lang="fr-FR" b="0" i="0" dirty="0">
                <a:effectLst/>
              </a:rPr>
              <a:t>Comparaison des performances</a:t>
            </a:r>
          </a:p>
          <a:p>
            <a:pPr marL="457200" indent="-457200">
              <a:buFont typeface="+mj-lt"/>
              <a:buAutoNum type="arabicPeriod"/>
            </a:pPr>
            <a:r>
              <a:rPr lang="fr-FR" b="0" i="0" dirty="0">
                <a:effectLst/>
              </a:rPr>
              <a:t>Les avancées récentes</a:t>
            </a:r>
          </a:p>
          <a:p>
            <a:pPr marL="457200" indent="-457200">
              <a:buFont typeface="+mj-lt"/>
              <a:buAutoNum type="arabicPeriod"/>
            </a:pPr>
            <a:r>
              <a:rPr lang="fr-FR" b="0" i="0" dirty="0">
                <a:effectLst/>
              </a:rPr>
              <a:t>Synthèse</a:t>
            </a:r>
          </a:p>
          <a:p>
            <a:endParaRPr lang="fr-FR" sz="1100" dirty="0"/>
          </a:p>
        </p:txBody>
      </p:sp>
      <p:grpSp>
        <p:nvGrpSpPr>
          <p:cNvPr id="24" name="decorative circles">
            <a:extLst>
              <a:ext uri="{FF2B5EF4-FFF2-40B4-BE49-F238E27FC236}">
                <a16:creationId xmlns:a16="http://schemas.microsoft.com/office/drawing/2014/main" id="{88C16691-9DA5-4C39-AF4D-8B07E2FEB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26" name="Oval 13">
              <a:extLst>
                <a:ext uri="{FF2B5EF4-FFF2-40B4-BE49-F238E27FC236}">
                  <a16:creationId xmlns:a16="http://schemas.microsoft.com/office/drawing/2014/main" id="{FE3AD45C-DA8B-44C8-B0D5-CD97AFA6F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4">
              <a:extLst>
                <a:ext uri="{FF2B5EF4-FFF2-40B4-BE49-F238E27FC236}">
                  <a16:creationId xmlns:a16="http://schemas.microsoft.com/office/drawing/2014/main" id="{A8DB9029-97B8-4D59-A36E-4A5B7CC78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5">
              <a:extLst>
                <a:ext uri="{FF2B5EF4-FFF2-40B4-BE49-F238E27FC236}">
                  <a16:creationId xmlns:a16="http://schemas.microsoft.com/office/drawing/2014/main" id="{D7661242-F0D0-4B64-9FDC-E4B8017DA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6">
              <a:extLst>
                <a:ext uri="{FF2B5EF4-FFF2-40B4-BE49-F238E27FC236}">
                  <a16:creationId xmlns:a16="http://schemas.microsoft.com/office/drawing/2014/main" id="{E685500D-E012-41E3-8946-63C336D45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7">
              <a:extLst>
                <a:ext uri="{FF2B5EF4-FFF2-40B4-BE49-F238E27FC236}">
                  <a16:creationId xmlns:a16="http://schemas.microsoft.com/office/drawing/2014/main" id="{9B0274D5-E350-4115-814A-198C46304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2E5CE15-4AAC-49EC-933D-D150BAB2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3">
            <a:extLst>
              <a:ext uri="{FF2B5EF4-FFF2-40B4-BE49-F238E27FC236}">
                <a16:creationId xmlns:a16="http://schemas.microsoft.com/office/drawing/2014/main" id="{425A1F3B-40BB-4F46-9C7E-9DB818D455AA}"/>
              </a:ext>
            </a:extLst>
          </p:cNvPr>
          <p:cNvPicPr>
            <a:picLocks noChangeAspect="1"/>
          </p:cNvPicPr>
          <p:nvPr/>
        </p:nvPicPr>
        <p:blipFill rotWithShape="1">
          <a:blip r:embed="rId2"/>
          <a:srcRect l="7871" r="17126" b="-3"/>
          <a:stretch/>
        </p:blipFill>
        <p:spPr>
          <a:xfrm>
            <a:off x="7181870" y="262980"/>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21" name="Graphic 20">
            <a:extLst>
              <a:ext uri="{FF2B5EF4-FFF2-40B4-BE49-F238E27FC236}">
                <a16:creationId xmlns:a16="http://schemas.microsoft.com/office/drawing/2014/main" id="{88F56DA4-2446-4D2D-A013-FC97DA4D10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6485" r="52721" b="17441"/>
          <a:stretch/>
        </p:blipFill>
        <p:spPr>
          <a:xfrm>
            <a:off x="10854666" y="743641"/>
            <a:ext cx="1334286" cy="3077509"/>
          </a:xfrm>
          <a:prstGeom prst="rect">
            <a:avLst/>
          </a:prstGeom>
        </p:spPr>
      </p:pic>
      <p:sp>
        <p:nvSpPr>
          <p:cNvPr id="23" name="Oval 2">
            <a:extLst>
              <a:ext uri="{FF2B5EF4-FFF2-40B4-BE49-F238E27FC236}">
                <a16:creationId xmlns:a16="http://schemas.microsoft.com/office/drawing/2014/main" id="{DC69F35D-48F8-4A61-BD90-D1E560087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799"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C5DA7232-C8C3-4303-B245-7279E431A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954" t="12147" r="12287" b="24733"/>
          <a:stretch/>
        </p:blipFill>
        <p:spPr>
          <a:xfrm flipH="1">
            <a:off x="9147042" y="3890057"/>
            <a:ext cx="3044958" cy="2967943"/>
          </a:xfrm>
          <a:prstGeom prst="rect">
            <a:avLst/>
          </a:prstGeom>
        </p:spPr>
      </p:pic>
      <p:sp>
        <p:nvSpPr>
          <p:cNvPr id="5" name="Espace réservé du numéro de diapositive 4">
            <a:extLst>
              <a:ext uri="{FF2B5EF4-FFF2-40B4-BE49-F238E27FC236}">
                <a16:creationId xmlns:a16="http://schemas.microsoft.com/office/drawing/2014/main" id="{687CFAE4-3509-4A4D-B5FD-1E3DE28AED19}"/>
              </a:ext>
            </a:extLst>
          </p:cNvPr>
          <p:cNvSpPr>
            <a:spLocks noGrp="1"/>
          </p:cNvSpPr>
          <p:nvPr>
            <p:ph type="sldNum" sz="quarter" idx="12"/>
          </p:nvPr>
        </p:nvSpPr>
        <p:spPr/>
        <p:txBody>
          <a:bodyPr/>
          <a:lstStyle/>
          <a:p>
            <a:fld id="{35747434-7036-48DB-A148-6B3D8EE75CDA}" type="slidenum">
              <a:rPr lang="en-US" sz="4400" smtClean="0"/>
              <a:t>2</a:t>
            </a:fld>
            <a:endParaRPr lang="en-US" sz="4400" dirty="0"/>
          </a:p>
        </p:txBody>
      </p:sp>
    </p:spTree>
    <p:extLst>
      <p:ext uri="{BB962C8B-B14F-4D97-AF65-F5344CB8AC3E}">
        <p14:creationId xmlns:p14="http://schemas.microsoft.com/office/powerpoint/2010/main" val="378649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965FEFA-9F19-4A53-8995-C4B3D0DBE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30DFCF12-97D2-4E81-A77E-27A35C392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re 1">
            <a:extLst>
              <a:ext uri="{FF2B5EF4-FFF2-40B4-BE49-F238E27FC236}">
                <a16:creationId xmlns:a16="http://schemas.microsoft.com/office/drawing/2014/main" id="{6E15BC10-C90C-4F7A-830F-56AEB3F840F4}"/>
              </a:ext>
            </a:extLst>
          </p:cNvPr>
          <p:cNvSpPr>
            <a:spLocks noGrp="1"/>
          </p:cNvSpPr>
          <p:nvPr>
            <p:ph type="title"/>
          </p:nvPr>
        </p:nvSpPr>
        <p:spPr>
          <a:xfrm>
            <a:off x="777239" y="777240"/>
            <a:ext cx="6168331" cy="1234440"/>
          </a:xfrm>
        </p:spPr>
        <p:txBody>
          <a:bodyPr anchor="b">
            <a:normAutofit/>
          </a:bodyPr>
          <a:lstStyle/>
          <a:p>
            <a:r>
              <a:rPr lang="fr-FR" sz="4400" b="0" i="0" dirty="0">
                <a:effectLst/>
              </a:rPr>
              <a:t>1. Introduction</a:t>
            </a:r>
          </a:p>
        </p:txBody>
      </p:sp>
      <p:sp>
        <p:nvSpPr>
          <p:cNvPr id="3" name="Espace réservé du contenu 2">
            <a:extLst>
              <a:ext uri="{FF2B5EF4-FFF2-40B4-BE49-F238E27FC236}">
                <a16:creationId xmlns:a16="http://schemas.microsoft.com/office/drawing/2014/main" id="{2F43871A-8CC0-4D9D-8AB0-A5CD0A6607FA}"/>
              </a:ext>
            </a:extLst>
          </p:cNvPr>
          <p:cNvSpPr>
            <a:spLocks noGrp="1"/>
          </p:cNvSpPr>
          <p:nvPr>
            <p:ph idx="1"/>
          </p:nvPr>
        </p:nvSpPr>
        <p:spPr>
          <a:xfrm>
            <a:off x="777239" y="2011681"/>
            <a:ext cx="5562601" cy="4165282"/>
          </a:xfrm>
        </p:spPr>
        <p:txBody>
          <a:bodyPr anchor="t">
            <a:normAutofit/>
          </a:bodyPr>
          <a:lstStyle/>
          <a:p>
            <a:pPr marL="0" indent="0">
              <a:buNone/>
            </a:pPr>
            <a:r>
              <a:rPr lang="fr-FR" sz="1800" b="1" i="0" dirty="0">
                <a:effectLst/>
              </a:rPr>
              <a:t>Développez une preuve de concept</a:t>
            </a:r>
          </a:p>
          <a:p>
            <a:pPr>
              <a:buFontTx/>
              <a:buChar char="-"/>
            </a:pPr>
            <a:r>
              <a:rPr lang="fr-FR" sz="1800" dirty="0">
                <a:cs typeface="Times New Roman" panose="02020603050405020304" pitchFamily="18" charset="0"/>
              </a:rPr>
              <a:t>V</a:t>
            </a:r>
            <a:r>
              <a:rPr lang="fr-FR" sz="1800" dirty="0">
                <a:effectLst/>
                <a:ea typeface="Calibri" panose="020F0502020204030204" pitchFamily="34" charset="0"/>
                <a:cs typeface="Times New Roman" panose="02020603050405020304" pitchFamily="18" charset="0"/>
              </a:rPr>
              <a:t>eille thématique sur le machine </a:t>
            </a:r>
            <a:r>
              <a:rPr lang="fr-FR" sz="1800" dirty="0" err="1">
                <a:effectLst/>
                <a:ea typeface="Calibri" panose="020F0502020204030204" pitchFamily="34" charset="0"/>
                <a:cs typeface="Times New Roman" panose="02020603050405020304" pitchFamily="18" charset="0"/>
              </a:rPr>
              <a:t>learning</a:t>
            </a:r>
            <a:endParaRPr lang="fr-FR" sz="1800" dirty="0">
              <a:effectLst/>
              <a:ea typeface="Calibri" panose="020F0502020204030204" pitchFamily="34" charset="0"/>
              <a:cs typeface="Times New Roman" panose="02020603050405020304" pitchFamily="18" charset="0"/>
            </a:endParaRPr>
          </a:p>
          <a:p>
            <a:pPr>
              <a:buFontTx/>
              <a:buChar char="-"/>
            </a:pPr>
            <a:r>
              <a:rPr lang="fr-FR" sz="1800" dirty="0">
                <a:effectLst/>
                <a:cs typeface="Times New Roman" panose="02020603050405020304" pitchFamily="18" charset="0"/>
              </a:rPr>
              <a:t>Être capable de monter rapidement en compétence sur une nouvelle thématique</a:t>
            </a:r>
          </a:p>
          <a:p>
            <a:pPr>
              <a:buFontTx/>
              <a:buChar char="-"/>
            </a:pPr>
            <a:r>
              <a:rPr lang="fr-FR" sz="1800" dirty="0">
                <a:effectLst/>
                <a:cs typeface="Times New Roman" panose="02020603050405020304" pitchFamily="18" charset="0"/>
              </a:rPr>
              <a:t>Notre supérieur nous demande de trouver une méthode plus récente pour améliorer la méthode utilisée en production chez un client.</a:t>
            </a:r>
          </a:p>
          <a:p>
            <a:pPr>
              <a:buFontTx/>
              <a:buChar char="-"/>
            </a:pPr>
            <a:r>
              <a:rPr lang="fr-FR" sz="1800" dirty="0">
                <a:cs typeface="Times New Roman" panose="02020603050405020304" pitchFamily="18" charset="0"/>
              </a:rPr>
              <a:t>On doit choisir :</a:t>
            </a:r>
          </a:p>
          <a:p>
            <a:pPr lvl="1">
              <a:buFontTx/>
              <a:buChar char="-"/>
            </a:pPr>
            <a:r>
              <a:rPr lang="fr-FR" dirty="0">
                <a:effectLst/>
                <a:cs typeface="Times New Roman" panose="02020603050405020304" pitchFamily="18" charset="0"/>
              </a:rPr>
              <a:t>Un projet passé ou un autre jeu de données et une nouvelle thématique</a:t>
            </a:r>
          </a:p>
          <a:p>
            <a:pPr lvl="1">
              <a:buFontTx/>
              <a:buChar char="-"/>
            </a:pPr>
            <a:r>
              <a:rPr lang="fr-FR" dirty="0">
                <a:cs typeface="Times New Roman" panose="02020603050405020304" pitchFamily="18" charset="0"/>
              </a:rPr>
              <a:t>Choisir un algorithme récent</a:t>
            </a:r>
          </a:p>
          <a:p>
            <a:pPr lvl="1">
              <a:buFontTx/>
              <a:buChar char="-"/>
            </a:pPr>
            <a:r>
              <a:rPr lang="fr-FR" dirty="0">
                <a:effectLst/>
                <a:cs typeface="Times New Roman" panose="02020603050405020304" pitchFamily="18" charset="0"/>
              </a:rPr>
              <a:t>L’utiliser sur les données</a:t>
            </a:r>
          </a:p>
          <a:p>
            <a:pPr lvl="1">
              <a:buFontTx/>
              <a:buChar char="-"/>
            </a:pPr>
            <a:r>
              <a:rPr lang="fr-FR" dirty="0">
                <a:cs typeface="Times New Roman" panose="02020603050405020304" pitchFamily="18" charset="0"/>
              </a:rPr>
              <a:t>Comparer les performances de nos algorithmes</a:t>
            </a:r>
            <a:endParaRPr lang="fr-FR" dirty="0">
              <a:effectLst/>
              <a:cs typeface="Times New Roman" panose="02020603050405020304" pitchFamily="18" charset="0"/>
            </a:endParaRPr>
          </a:p>
          <a:p>
            <a:pPr lvl="1">
              <a:buFontTx/>
              <a:buChar char="-"/>
            </a:pPr>
            <a:endParaRPr lang="fr-FR" i="0" dirty="0">
              <a:effectLst/>
            </a:endParaRPr>
          </a:p>
        </p:txBody>
      </p:sp>
      <p:grpSp>
        <p:nvGrpSpPr>
          <p:cNvPr id="24" name="decorative circles">
            <a:extLst>
              <a:ext uri="{FF2B5EF4-FFF2-40B4-BE49-F238E27FC236}">
                <a16:creationId xmlns:a16="http://schemas.microsoft.com/office/drawing/2014/main" id="{88C16691-9DA5-4C39-AF4D-8B07E2FEB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26" name="Oval 13">
              <a:extLst>
                <a:ext uri="{FF2B5EF4-FFF2-40B4-BE49-F238E27FC236}">
                  <a16:creationId xmlns:a16="http://schemas.microsoft.com/office/drawing/2014/main" id="{FE3AD45C-DA8B-44C8-B0D5-CD97AFA6F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4">
              <a:extLst>
                <a:ext uri="{FF2B5EF4-FFF2-40B4-BE49-F238E27FC236}">
                  <a16:creationId xmlns:a16="http://schemas.microsoft.com/office/drawing/2014/main" id="{A8DB9029-97B8-4D59-A36E-4A5B7CC78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5">
              <a:extLst>
                <a:ext uri="{FF2B5EF4-FFF2-40B4-BE49-F238E27FC236}">
                  <a16:creationId xmlns:a16="http://schemas.microsoft.com/office/drawing/2014/main" id="{D7661242-F0D0-4B64-9FDC-E4B8017DA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6">
              <a:extLst>
                <a:ext uri="{FF2B5EF4-FFF2-40B4-BE49-F238E27FC236}">
                  <a16:creationId xmlns:a16="http://schemas.microsoft.com/office/drawing/2014/main" id="{E685500D-E012-41E3-8946-63C336D45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7">
              <a:extLst>
                <a:ext uri="{FF2B5EF4-FFF2-40B4-BE49-F238E27FC236}">
                  <a16:creationId xmlns:a16="http://schemas.microsoft.com/office/drawing/2014/main" id="{9B0274D5-E350-4115-814A-198C46304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2E5CE15-4AAC-49EC-933D-D150BAB2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3">
            <a:extLst>
              <a:ext uri="{FF2B5EF4-FFF2-40B4-BE49-F238E27FC236}">
                <a16:creationId xmlns:a16="http://schemas.microsoft.com/office/drawing/2014/main" id="{5701D4F8-76A1-44F6-8093-D56057944898}"/>
              </a:ext>
            </a:extLst>
          </p:cNvPr>
          <p:cNvPicPr>
            <a:picLocks noChangeAspect="1"/>
          </p:cNvPicPr>
          <p:nvPr/>
        </p:nvPicPr>
        <p:blipFill rotWithShape="1">
          <a:blip r:embed="rId3"/>
          <a:srcRect l="11024" r="22227" b="3"/>
          <a:stretch/>
        </p:blipFill>
        <p:spPr>
          <a:xfrm>
            <a:off x="7181870" y="262980"/>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21" name="Graphic 20">
            <a:extLst>
              <a:ext uri="{FF2B5EF4-FFF2-40B4-BE49-F238E27FC236}">
                <a16:creationId xmlns:a16="http://schemas.microsoft.com/office/drawing/2014/main" id="{88F56DA4-2446-4D2D-A013-FC97DA4D10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6485" r="52721" b="17441"/>
          <a:stretch/>
        </p:blipFill>
        <p:spPr>
          <a:xfrm>
            <a:off x="10854666" y="743641"/>
            <a:ext cx="1334286" cy="3077509"/>
          </a:xfrm>
          <a:prstGeom prst="rect">
            <a:avLst/>
          </a:prstGeom>
        </p:spPr>
      </p:pic>
      <p:sp>
        <p:nvSpPr>
          <p:cNvPr id="23" name="Oval 2">
            <a:extLst>
              <a:ext uri="{FF2B5EF4-FFF2-40B4-BE49-F238E27FC236}">
                <a16:creationId xmlns:a16="http://schemas.microsoft.com/office/drawing/2014/main" id="{DC69F35D-48F8-4A61-BD90-D1E560087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799"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C5DA7232-C8C3-4303-B245-7279E431A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22954" t="12147" r="12287" b="24733"/>
          <a:stretch/>
        </p:blipFill>
        <p:spPr>
          <a:xfrm flipH="1">
            <a:off x="9147042" y="3890057"/>
            <a:ext cx="3044958" cy="2967943"/>
          </a:xfrm>
          <a:prstGeom prst="rect">
            <a:avLst/>
          </a:prstGeom>
        </p:spPr>
      </p:pic>
      <p:sp>
        <p:nvSpPr>
          <p:cNvPr id="5" name="Espace réservé du numéro de diapositive 4">
            <a:extLst>
              <a:ext uri="{FF2B5EF4-FFF2-40B4-BE49-F238E27FC236}">
                <a16:creationId xmlns:a16="http://schemas.microsoft.com/office/drawing/2014/main" id="{C6F60B2B-3989-41A4-A067-16F6F607D58F}"/>
              </a:ext>
            </a:extLst>
          </p:cNvPr>
          <p:cNvSpPr>
            <a:spLocks noGrp="1"/>
          </p:cNvSpPr>
          <p:nvPr>
            <p:ph type="sldNum" sz="quarter" idx="12"/>
          </p:nvPr>
        </p:nvSpPr>
        <p:spPr/>
        <p:txBody>
          <a:bodyPr/>
          <a:lstStyle/>
          <a:p>
            <a:fld id="{35747434-7036-48DB-A148-6B3D8EE75CDA}" type="slidenum">
              <a:rPr lang="en-US" sz="4400" smtClean="0"/>
              <a:t>3</a:t>
            </a:fld>
            <a:endParaRPr lang="en-US" sz="4400" dirty="0"/>
          </a:p>
        </p:txBody>
      </p:sp>
    </p:spTree>
    <p:extLst>
      <p:ext uri="{BB962C8B-B14F-4D97-AF65-F5344CB8AC3E}">
        <p14:creationId xmlns:p14="http://schemas.microsoft.com/office/powerpoint/2010/main" val="3273933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re 1">
            <a:extLst>
              <a:ext uri="{FF2B5EF4-FFF2-40B4-BE49-F238E27FC236}">
                <a16:creationId xmlns:a16="http://schemas.microsoft.com/office/drawing/2014/main" id="{EAC5723E-9C8E-472D-BC39-48E4CE7D10BB}"/>
              </a:ext>
            </a:extLst>
          </p:cNvPr>
          <p:cNvSpPr>
            <a:spLocks noGrp="1"/>
          </p:cNvSpPr>
          <p:nvPr>
            <p:ph type="title"/>
          </p:nvPr>
        </p:nvSpPr>
        <p:spPr>
          <a:xfrm>
            <a:off x="721999" y="777240"/>
            <a:ext cx="5374001" cy="1341120"/>
          </a:xfrm>
        </p:spPr>
        <p:txBody>
          <a:bodyPr anchor="b">
            <a:noAutofit/>
          </a:bodyPr>
          <a:lstStyle/>
          <a:p>
            <a:r>
              <a:rPr lang="fr-FR" sz="4400" b="1" dirty="0">
                <a:latin typeface="+mn-lt"/>
              </a:rPr>
              <a:t>2. Présentation de mon choix de projet</a:t>
            </a:r>
          </a:p>
        </p:txBody>
      </p:sp>
      <p:sp>
        <p:nvSpPr>
          <p:cNvPr id="3" name="Espace réservé du contenu 2">
            <a:extLst>
              <a:ext uri="{FF2B5EF4-FFF2-40B4-BE49-F238E27FC236}">
                <a16:creationId xmlns:a16="http://schemas.microsoft.com/office/drawing/2014/main" id="{ED5C85B2-AE80-4EFC-93C1-35D80EA5D394}"/>
              </a:ext>
            </a:extLst>
          </p:cNvPr>
          <p:cNvSpPr>
            <a:spLocks noGrp="1"/>
          </p:cNvSpPr>
          <p:nvPr>
            <p:ph idx="1"/>
          </p:nvPr>
        </p:nvSpPr>
        <p:spPr>
          <a:xfrm>
            <a:off x="563880" y="2118361"/>
            <a:ext cx="4819640" cy="4058602"/>
          </a:xfrm>
        </p:spPr>
        <p:txBody>
          <a:bodyPr anchor="t">
            <a:normAutofit/>
          </a:bodyPr>
          <a:lstStyle/>
          <a:p>
            <a:r>
              <a:rPr lang="fr-FR" sz="1800" dirty="0"/>
              <a:t>Détection automatique d’objets dans des images. </a:t>
            </a:r>
          </a:p>
          <a:p>
            <a:r>
              <a:rPr lang="fr-FR" sz="1800" dirty="0"/>
              <a:t>Continuité du Projet 6 </a:t>
            </a:r>
            <a:r>
              <a:rPr lang="fr-FR" sz="1800" i="1" dirty="0"/>
              <a:t>« Classez des images à l'aide d'algorithmes de </a:t>
            </a:r>
            <a:r>
              <a:rPr lang="fr-FR" sz="1800" i="1" dirty="0" err="1"/>
              <a:t>Deep</a:t>
            </a:r>
            <a:r>
              <a:rPr lang="fr-FR" sz="1800" i="1" dirty="0"/>
              <a:t> Learning »</a:t>
            </a:r>
          </a:p>
          <a:p>
            <a:r>
              <a:rPr lang="fr-FR" sz="1800" i="1" dirty="0"/>
              <a:t> Quelques humains, chats ou plusieurs chiens sont présents dans les images du </a:t>
            </a:r>
            <a:r>
              <a:rPr lang="fr-FR" sz="1800" i="1" dirty="0" err="1"/>
              <a:t>dataset</a:t>
            </a:r>
            <a:r>
              <a:rPr lang="fr-FR" sz="1800" i="1" dirty="0"/>
              <a:t>.</a:t>
            </a:r>
          </a:p>
          <a:p>
            <a:r>
              <a:rPr lang="fr-FR" sz="1800" i="1" dirty="0"/>
              <a:t>On va donc tenter de:</a:t>
            </a:r>
          </a:p>
          <a:p>
            <a:pPr lvl="1"/>
            <a:r>
              <a:rPr lang="fr-FR" dirty="0"/>
              <a:t>détecter la présence ou non d’un ou plusieurs chiens dans les images du </a:t>
            </a:r>
            <a:r>
              <a:rPr lang="fr-FR" dirty="0" err="1"/>
              <a:t>dataset</a:t>
            </a:r>
            <a:endParaRPr lang="fr-FR" dirty="0"/>
          </a:p>
          <a:p>
            <a:pPr lvl="1"/>
            <a:r>
              <a:rPr lang="fr-FR" dirty="0"/>
              <a:t>les encadrer </a:t>
            </a:r>
          </a:p>
          <a:p>
            <a:pPr lvl="1"/>
            <a:r>
              <a:rPr lang="fr-FR" dirty="0"/>
              <a:t>recadrer les images</a:t>
            </a:r>
          </a:p>
          <a:p>
            <a:r>
              <a:rPr lang="fr-FR" sz="1800" i="1" dirty="0"/>
              <a:t>Utilisation de You </a:t>
            </a:r>
            <a:r>
              <a:rPr lang="fr-FR" sz="1800" i="1" dirty="0" err="1"/>
              <a:t>Only</a:t>
            </a:r>
            <a:r>
              <a:rPr lang="fr-FR" sz="1800" i="1" dirty="0"/>
              <a:t> Look Once (YOLO)</a:t>
            </a:r>
          </a:p>
        </p:txBody>
      </p:sp>
      <p:grpSp>
        <p:nvGrpSpPr>
          <p:cNvPr id="13"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4" name="Oval 13">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3">
            <a:extLst>
              <a:ext uri="{FF2B5EF4-FFF2-40B4-BE49-F238E27FC236}">
                <a16:creationId xmlns:a16="http://schemas.microsoft.com/office/drawing/2014/main" id="{951C3661-D305-4C4D-88A4-F9C1DB5BAD33}"/>
              </a:ext>
            </a:extLst>
          </p:cNvPr>
          <p:cNvPicPr>
            <a:picLocks noChangeAspect="1"/>
          </p:cNvPicPr>
          <p:nvPr/>
        </p:nvPicPr>
        <p:blipFill rotWithShape="1">
          <a:blip r:embed="rId3"/>
          <a:srcRect r="33498" b="-2"/>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5" name="Espace réservé du numéro de diapositive 4">
            <a:extLst>
              <a:ext uri="{FF2B5EF4-FFF2-40B4-BE49-F238E27FC236}">
                <a16:creationId xmlns:a16="http://schemas.microsoft.com/office/drawing/2014/main" id="{2713AFD7-9E6F-44F0-8B52-3842A71F9ED4}"/>
              </a:ext>
            </a:extLst>
          </p:cNvPr>
          <p:cNvSpPr>
            <a:spLocks noGrp="1"/>
          </p:cNvSpPr>
          <p:nvPr>
            <p:ph type="sldNum" sz="quarter" idx="12"/>
          </p:nvPr>
        </p:nvSpPr>
        <p:spPr/>
        <p:txBody>
          <a:bodyPr/>
          <a:lstStyle/>
          <a:p>
            <a:fld id="{35747434-7036-48DB-A148-6B3D8EE75CDA}" type="slidenum">
              <a:rPr lang="en-US" sz="4400" smtClean="0"/>
              <a:t>4</a:t>
            </a:fld>
            <a:endParaRPr lang="en-US" sz="4400" dirty="0"/>
          </a:p>
        </p:txBody>
      </p:sp>
    </p:spTree>
    <p:extLst>
      <p:ext uri="{BB962C8B-B14F-4D97-AF65-F5344CB8AC3E}">
        <p14:creationId xmlns:p14="http://schemas.microsoft.com/office/powerpoint/2010/main" val="213035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65FEFA-9F19-4A53-8995-C4B3D0DBE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0DFCF12-97D2-4E81-A77E-27A35C392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40"/>
            <a:ext cx="6168331" cy="746760"/>
          </a:xfrm>
        </p:spPr>
        <p:txBody>
          <a:bodyPr anchor="b">
            <a:normAutofit/>
          </a:bodyPr>
          <a:lstStyle/>
          <a:p>
            <a:r>
              <a:rPr lang="fr-FR" sz="4400" b="1" dirty="0">
                <a:latin typeface="+mn-lt"/>
              </a:rPr>
              <a:t>3. Le </a:t>
            </a:r>
            <a:r>
              <a:rPr lang="fr-FR" sz="4400" b="1" dirty="0" err="1">
                <a:latin typeface="+mn-lt"/>
              </a:rPr>
              <a:t>dataset</a:t>
            </a:r>
            <a:endParaRPr lang="fr-FR" sz="4400" b="1" dirty="0">
              <a:latin typeface="+mn-lt"/>
            </a:endParaRP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1524001"/>
            <a:ext cx="4896033" cy="4652962"/>
          </a:xfrm>
        </p:spPr>
        <p:txBody>
          <a:bodyPr anchor="t">
            <a:normAutofit/>
          </a:bodyPr>
          <a:lstStyle/>
          <a:p>
            <a:r>
              <a:rPr lang="fr-FR" sz="1800" dirty="0"/>
              <a:t>Données initiales : </a:t>
            </a:r>
          </a:p>
          <a:p>
            <a:pPr lvl="1">
              <a:buFontTx/>
              <a:buChar char="-"/>
            </a:pPr>
            <a:r>
              <a:rPr lang="fr-FR" dirty="0"/>
              <a:t>20580 images</a:t>
            </a:r>
          </a:p>
          <a:p>
            <a:pPr lvl="1">
              <a:buFontTx/>
              <a:buChar char="-"/>
            </a:pPr>
            <a:r>
              <a:rPr lang="fr-FR" dirty="0"/>
              <a:t>120 races de chiens </a:t>
            </a:r>
          </a:p>
          <a:p>
            <a:r>
              <a:rPr lang="fr-FR" sz="1800" dirty="0"/>
              <a:t>Création de 3 dossiers train, test et val. Ils sont équilibrés sur les races grâce à 2 train-test-split.</a:t>
            </a:r>
          </a:p>
          <a:p>
            <a:r>
              <a:rPr lang="fr-FR" sz="1800" dirty="0" err="1"/>
              <a:t>Resize</a:t>
            </a:r>
            <a:r>
              <a:rPr lang="fr-FR" sz="1800" dirty="0"/>
              <a:t> en (150,150)</a:t>
            </a:r>
          </a:p>
          <a:p>
            <a:r>
              <a:rPr lang="fr-FR" sz="1800" dirty="0"/>
              <a:t>Utilisation d’ « </a:t>
            </a:r>
            <a:r>
              <a:rPr lang="fr-FR" sz="1800" dirty="0" err="1"/>
              <a:t>ImageDataGenerator</a:t>
            </a:r>
            <a:r>
              <a:rPr lang="fr-FR" sz="1800" dirty="0"/>
              <a:t> » adaptés aux modèles</a:t>
            </a:r>
          </a:p>
          <a:p>
            <a:r>
              <a:rPr lang="fr-FR" sz="1800" dirty="0"/>
              <a:t>J’ai choisi de conserver les races de chiens ayant au moins 70 chiens dans le training set pour mes nouvelles données</a:t>
            </a:r>
          </a:p>
          <a:p>
            <a:endParaRPr lang="fr-FR" sz="1800" dirty="0"/>
          </a:p>
          <a:p>
            <a:endParaRPr lang="fr-FR" sz="1800" dirty="0"/>
          </a:p>
        </p:txBody>
      </p:sp>
      <p:grpSp>
        <p:nvGrpSpPr>
          <p:cNvPr id="15" name="decorative circles">
            <a:extLst>
              <a:ext uri="{FF2B5EF4-FFF2-40B4-BE49-F238E27FC236}">
                <a16:creationId xmlns:a16="http://schemas.microsoft.com/office/drawing/2014/main" id="{88C16691-9DA5-4C39-AF4D-8B07E2FEB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16" name="Oval 15">
              <a:extLst>
                <a:ext uri="{FF2B5EF4-FFF2-40B4-BE49-F238E27FC236}">
                  <a16:creationId xmlns:a16="http://schemas.microsoft.com/office/drawing/2014/main" id="{FE3AD45C-DA8B-44C8-B0D5-CD97AFA6F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DB9029-97B8-4D59-A36E-4A5B7CC78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661242-F0D0-4B64-9FDC-E4B8017DA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85500D-E012-41E3-8946-63C336D45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B0274D5-E350-4115-814A-198C46304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E5CE15-4AAC-49EC-933D-D150BAB2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Graphic 22">
            <a:extLst>
              <a:ext uri="{FF2B5EF4-FFF2-40B4-BE49-F238E27FC236}">
                <a16:creationId xmlns:a16="http://schemas.microsoft.com/office/drawing/2014/main" id="{88F56DA4-2446-4D2D-A013-FC97DA4D10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16485" r="52721" b="17441"/>
          <a:stretch/>
        </p:blipFill>
        <p:spPr>
          <a:xfrm>
            <a:off x="10854666" y="743641"/>
            <a:ext cx="1334286" cy="3077509"/>
          </a:xfrm>
          <a:prstGeom prst="rect">
            <a:avLst/>
          </a:prstGeom>
        </p:spPr>
      </p:pic>
      <p:sp>
        <p:nvSpPr>
          <p:cNvPr id="25" name="Oval 2">
            <a:extLst>
              <a:ext uri="{FF2B5EF4-FFF2-40B4-BE49-F238E27FC236}">
                <a16:creationId xmlns:a16="http://schemas.microsoft.com/office/drawing/2014/main" id="{DC69F35D-48F8-4A61-BD90-D1E560087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799"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C5DA7232-C8C3-4303-B245-7279E431A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22954" t="12147" r="12287" b="24733"/>
          <a:stretch/>
        </p:blipFill>
        <p:spPr>
          <a:xfrm flipH="1">
            <a:off x="9147042" y="3890057"/>
            <a:ext cx="3044958" cy="2967943"/>
          </a:xfrm>
          <a:prstGeom prst="rect">
            <a:avLst/>
          </a:prstGeom>
        </p:spPr>
      </p:pic>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5</a:t>
            </a:fld>
            <a:endParaRPr lang="en-US" sz="4400" dirty="0"/>
          </a:p>
        </p:txBody>
      </p:sp>
      <p:pic>
        <p:nvPicPr>
          <p:cNvPr id="5" name="Image 4">
            <a:extLst>
              <a:ext uri="{FF2B5EF4-FFF2-40B4-BE49-F238E27FC236}">
                <a16:creationId xmlns:a16="http://schemas.microsoft.com/office/drawing/2014/main" id="{1ED0BDAC-6756-4589-A091-45E78E844375}"/>
              </a:ext>
            </a:extLst>
          </p:cNvPr>
          <p:cNvPicPr>
            <a:picLocks noChangeAspect="1"/>
          </p:cNvPicPr>
          <p:nvPr/>
        </p:nvPicPr>
        <p:blipFill>
          <a:blip r:embed="rId6"/>
          <a:stretch>
            <a:fillRect/>
          </a:stretch>
        </p:blipFill>
        <p:spPr>
          <a:xfrm>
            <a:off x="5768957" y="314206"/>
            <a:ext cx="6517204" cy="5862757"/>
          </a:xfrm>
          <a:prstGeom prst="rect">
            <a:avLst/>
          </a:prstGeom>
        </p:spPr>
      </p:pic>
    </p:spTree>
    <p:extLst>
      <p:ext uri="{BB962C8B-B14F-4D97-AF65-F5344CB8AC3E}">
        <p14:creationId xmlns:p14="http://schemas.microsoft.com/office/powerpoint/2010/main" val="31791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39"/>
            <a:ext cx="6698382" cy="1872175"/>
          </a:xfrm>
        </p:spPr>
        <p:txBody>
          <a:bodyPr anchor="b">
            <a:noAutofit/>
          </a:bodyPr>
          <a:lstStyle/>
          <a:p>
            <a:r>
              <a:rPr lang="fr-FR" sz="4400" b="1" dirty="0">
                <a:latin typeface="+mn-lt"/>
              </a:rPr>
              <a:t>3. Qu’est-ce que l’algorithme YoloV3 et comment fonctionne t’il ?</a:t>
            </a: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2907323"/>
            <a:ext cx="6168331" cy="3269639"/>
          </a:xfrm>
        </p:spPr>
        <p:txBody>
          <a:bodyPr anchor="t">
            <a:normAutofit fontScale="92500" lnSpcReduction="20000"/>
          </a:bodyPr>
          <a:lstStyle/>
          <a:p>
            <a:pPr>
              <a:lnSpc>
                <a:spcPct val="107000"/>
              </a:lnSpc>
              <a:spcAft>
                <a:spcPts val="800"/>
              </a:spcAft>
            </a:pPr>
            <a:r>
              <a:rPr lang="fr-FR" sz="1800" dirty="0">
                <a:effectLst/>
                <a:ea typeface="Calibri" panose="020F0502020204030204" pitchFamily="34" charset="0"/>
                <a:cs typeface="Times New Roman" panose="02020603050405020304" pitchFamily="18" charset="0"/>
              </a:rPr>
              <a:t>You </a:t>
            </a:r>
            <a:r>
              <a:rPr lang="fr-FR" sz="1800" dirty="0" err="1">
                <a:effectLst/>
                <a:ea typeface="Calibri" panose="020F0502020204030204" pitchFamily="34" charset="0"/>
                <a:cs typeface="Times New Roman" panose="02020603050405020304" pitchFamily="18" charset="0"/>
              </a:rPr>
              <a:t>Only</a:t>
            </a:r>
            <a:r>
              <a:rPr lang="fr-FR" sz="1800" dirty="0">
                <a:effectLst/>
                <a:ea typeface="Calibri" panose="020F0502020204030204" pitchFamily="34" charset="0"/>
                <a:cs typeface="Times New Roman" panose="02020603050405020304" pitchFamily="18" charset="0"/>
              </a:rPr>
              <a:t> Look Once (YOLO) est un algorithme de détection d’objets connu pour sa grande précision et sa rapidité.</a:t>
            </a:r>
          </a:p>
          <a:p>
            <a:pPr>
              <a:lnSpc>
                <a:spcPct val="107000"/>
              </a:lnSpc>
              <a:spcAft>
                <a:spcPts val="800"/>
              </a:spcAft>
            </a:pPr>
            <a:r>
              <a:rPr lang="fr-FR" sz="1800" dirty="0">
                <a:ea typeface="Calibri" panose="020F0502020204030204" pitchFamily="34" charset="0"/>
                <a:cs typeface="Times New Roman" panose="02020603050405020304" pitchFamily="18" charset="0"/>
              </a:rPr>
              <a:t>R</a:t>
            </a:r>
            <a:r>
              <a:rPr lang="fr-FR" sz="1800" dirty="0">
                <a:effectLst/>
                <a:ea typeface="Calibri" panose="020F0502020204030204" pitchFamily="34" charset="0"/>
                <a:cs typeface="Times New Roman" panose="02020603050405020304" pitchFamily="18" charset="0"/>
              </a:rPr>
              <a:t>éseau de neurones convolutif  unique</a:t>
            </a:r>
          </a:p>
          <a:p>
            <a:pPr>
              <a:lnSpc>
                <a:spcPct val="107000"/>
              </a:lnSpc>
              <a:spcAft>
                <a:spcPts val="800"/>
              </a:spcAft>
            </a:pPr>
            <a:r>
              <a:rPr lang="fr-FR" sz="1800" dirty="0">
                <a:effectLst/>
                <a:ea typeface="Calibri" panose="020F0502020204030204" pitchFamily="34" charset="0"/>
                <a:cs typeface="Times New Roman" panose="02020603050405020304" pitchFamily="18" charset="0"/>
              </a:rPr>
              <a:t>Il est uniquement composé de couches de </a:t>
            </a:r>
            <a:r>
              <a:rPr lang="fr-FR" sz="1800" dirty="0" err="1">
                <a:effectLst/>
                <a:ea typeface="Calibri" panose="020F0502020204030204" pitchFamily="34" charset="0"/>
                <a:cs typeface="Times New Roman" panose="02020603050405020304" pitchFamily="18" charset="0"/>
              </a:rPr>
              <a:t>convulution</a:t>
            </a:r>
            <a:r>
              <a:rPr lang="fr-FR" sz="1800" dirty="0">
                <a:effectLst/>
                <a:ea typeface="Calibri" panose="020F0502020204030204" pitchFamily="34" charset="0"/>
                <a:cs typeface="Times New Roman" panose="02020603050405020304" pitchFamily="18" charset="0"/>
              </a:rPr>
              <a:t> (53)</a:t>
            </a:r>
          </a:p>
          <a:p>
            <a:pPr>
              <a:lnSpc>
                <a:spcPct val="107000"/>
              </a:lnSpc>
              <a:spcAft>
                <a:spcPts val="800"/>
              </a:spcAft>
            </a:pPr>
            <a:r>
              <a:rPr lang="fr-FR" sz="1800" dirty="0"/>
              <a:t>3 outputs</a:t>
            </a:r>
          </a:p>
          <a:p>
            <a:pPr>
              <a:lnSpc>
                <a:spcPct val="107000"/>
              </a:lnSpc>
              <a:spcAft>
                <a:spcPts val="800"/>
              </a:spcAft>
            </a:pPr>
            <a:r>
              <a:rPr lang="fr-FR" sz="1800" dirty="0">
                <a:effectLst/>
                <a:ea typeface="Calibri" panose="020F0502020204030204" pitchFamily="34" charset="0"/>
                <a:cs typeface="Times New Roman" panose="02020603050405020304" pitchFamily="18" charset="0"/>
              </a:rPr>
              <a:t>en sortie : « </a:t>
            </a:r>
            <a:r>
              <a:rPr lang="fr-FR" sz="1800" dirty="0" err="1">
                <a:effectLst/>
                <a:ea typeface="Calibri" panose="020F0502020204030204" pitchFamily="34" charset="0"/>
                <a:cs typeface="Times New Roman" panose="02020603050405020304" pitchFamily="18" charset="0"/>
              </a:rPr>
              <a:t>features</a:t>
            </a:r>
            <a:r>
              <a:rPr lang="fr-FR" sz="1800" dirty="0">
                <a:effectLst/>
                <a:ea typeface="Calibri" panose="020F0502020204030204" pitchFamily="34" charset="0"/>
                <a:cs typeface="Times New Roman" panose="02020603050405020304" pitchFamily="18" charset="0"/>
              </a:rPr>
              <a:t> </a:t>
            </a:r>
            <a:r>
              <a:rPr lang="fr-FR" sz="1800" dirty="0" err="1">
                <a:effectLst/>
                <a:ea typeface="Calibri" panose="020F0502020204030204" pitchFamily="34" charset="0"/>
                <a:cs typeface="Times New Roman" panose="02020603050405020304" pitchFamily="18" charset="0"/>
              </a:rPr>
              <a:t>maps</a:t>
            </a:r>
            <a:r>
              <a:rPr lang="fr-FR" sz="1800" dirty="0">
                <a:effectLst/>
                <a:ea typeface="Calibri" panose="020F0502020204030204" pitchFamily="34" charset="0"/>
                <a:cs typeface="Times New Roman" panose="02020603050405020304" pitchFamily="18" charset="0"/>
              </a:rPr>
              <a:t>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YOLOv3 réduit la taille des images d’un facteur 32, appelé la stride du réseau. Le réseau de neurones prend des images de 416*416 pour fournir une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map</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taille 13*13 . </a:t>
            </a:r>
          </a:p>
        </p:txBody>
      </p:sp>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6</a:t>
            </a:fld>
            <a:endParaRPr lang="en-US" sz="4400" dirty="0"/>
          </a:p>
        </p:txBody>
      </p:sp>
      <p:pic>
        <p:nvPicPr>
          <p:cNvPr id="24" name="Image 23" descr="手机屏幕截图&#10;&#10;描述已自动生成">
            <a:extLst>
              <a:ext uri="{FF2B5EF4-FFF2-40B4-BE49-F238E27FC236}">
                <a16:creationId xmlns:a16="http://schemas.microsoft.com/office/drawing/2014/main" id="{F05515F2-4150-4813-865F-7AEB25A5C9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21220" y="561976"/>
            <a:ext cx="4215130" cy="5518785"/>
          </a:xfrm>
          <a:prstGeom prst="rect">
            <a:avLst/>
          </a:prstGeom>
          <a:noFill/>
          <a:ln>
            <a:noFill/>
          </a:ln>
        </p:spPr>
      </p:pic>
    </p:spTree>
    <p:extLst>
      <p:ext uri="{BB962C8B-B14F-4D97-AF65-F5344CB8AC3E}">
        <p14:creationId xmlns:p14="http://schemas.microsoft.com/office/powerpoint/2010/main" val="3779471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39"/>
            <a:ext cx="8575308" cy="1872175"/>
          </a:xfrm>
        </p:spPr>
        <p:txBody>
          <a:bodyPr anchor="b">
            <a:noAutofit/>
          </a:bodyPr>
          <a:lstStyle/>
          <a:p>
            <a:r>
              <a:rPr lang="fr-FR" sz="4400" b="1" dirty="0">
                <a:latin typeface="+mn-lt"/>
              </a:rPr>
              <a:t>3. Qu’est-ce que l’algorithme YoloV3 et comment fonctionne t’il ?</a:t>
            </a: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2907323"/>
            <a:ext cx="6168331" cy="3269639"/>
          </a:xfrm>
        </p:spPr>
        <p:txBody>
          <a:bodyPr anchor="t">
            <a:normAutofit/>
          </a:bodyPr>
          <a:lstStyle/>
          <a:p>
            <a:pPr>
              <a:lnSpc>
                <a:spcPct val="107000"/>
              </a:lnSpc>
              <a:spcAft>
                <a:spcPts val="800"/>
              </a:spcAft>
            </a:pPr>
            <a:r>
              <a:rPr lang="fr-FR" sz="1800" dirty="0">
                <a:cs typeface="Times New Roman" panose="02020603050405020304" pitchFamily="18" charset="0"/>
              </a:rPr>
              <a:t>YOLOV3 divise l'image en régions et prédit les cadres de délimitation et les probabilités pour chaque région</a:t>
            </a:r>
          </a:p>
          <a:p>
            <a:pPr>
              <a:lnSpc>
                <a:spcPct val="107000"/>
              </a:lnSpc>
              <a:spcAft>
                <a:spcPts val="800"/>
              </a:spcAft>
            </a:pPr>
            <a:r>
              <a:rPr lang="fr-FR" sz="1800" dirty="0">
                <a:cs typeface="Times New Roman" panose="02020603050405020304" pitchFamily="18" charset="0"/>
              </a:rPr>
              <a:t>YOLOV3 analyse l’image qu’une seule fois sans la parcourir</a:t>
            </a:r>
          </a:p>
          <a:p>
            <a:pPr>
              <a:lnSpc>
                <a:spcPct val="107000"/>
              </a:lnSpc>
              <a:spcAft>
                <a:spcPts val="800"/>
              </a:spcAft>
            </a:pPr>
            <a:r>
              <a:rPr lang="fr-FR" sz="1800" dirty="0">
                <a:cs typeface="Times New Roman" panose="02020603050405020304" pitchFamily="18" charset="0"/>
              </a:rPr>
              <a:t>Il ne coulisse pas sur l’image mais l’analyse globalement</a:t>
            </a:r>
          </a:p>
          <a:p>
            <a:pPr>
              <a:lnSpc>
                <a:spcPct val="107000"/>
              </a:lnSpc>
              <a:spcAft>
                <a:spcPts val="800"/>
              </a:spcAft>
            </a:pPr>
            <a:r>
              <a:rPr lang="fr-FR" sz="1800" dirty="0">
                <a:effectLst/>
                <a:ea typeface="Calibri" panose="020F0502020204030204" pitchFamily="34" charset="0"/>
                <a:cs typeface="Times New Roman" panose="02020603050405020304" pitchFamily="18" charset="0"/>
              </a:rPr>
              <a:t>1000 fois plus rapide que R-CNN et 100 fois plus rapide que Fast R-CNN.</a:t>
            </a:r>
            <a:endParaRPr lang="fr-FR" sz="1800" dirty="0"/>
          </a:p>
          <a:p>
            <a:endParaRPr lang="fr-FR" sz="1800" dirty="0"/>
          </a:p>
        </p:txBody>
      </p:sp>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7</a:t>
            </a:fld>
            <a:endParaRPr lang="en-US" sz="4400" dirty="0"/>
          </a:p>
        </p:txBody>
      </p:sp>
    </p:spTree>
    <p:extLst>
      <p:ext uri="{BB962C8B-B14F-4D97-AF65-F5344CB8AC3E}">
        <p14:creationId xmlns:p14="http://schemas.microsoft.com/office/powerpoint/2010/main" val="221873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40"/>
            <a:ext cx="6168331" cy="746760"/>
          </a:xfrm>
        </p:spPr>
        <p:txBody>
          <a:bodyPr anchor="b">
            <a:normAutofit/>
          </a:bodyPr>
          <a:lstStyle/>
          <a:p>
            <a:r>
              <a:rPr lang="fr-FR" sz="4400" b="1" dirty="0">
                <a:latin typeface="+mn-lt"/>
              </a:rPr>
              <a:t>5. Mon prototype</a:t>
            </a: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1524001"/>
            <a:ext cx="6168331" cy="4652962"/>
          </a:xfrm>
        </p:spPr>
        <p:txBody>
          <a:bodyPr anchor="t">
            <a:noAutofit/>
          </a:bodyPr>
          <a:lstStyle/>
          <a:p>
            <a:pPr marL="0" indent="0">
              <a:buNone/>
            </a:pPr>
            <a:r>
              <a:rPr lang="fr-FR" sz="1800" dirty="0">
                <a:effectLst/>
                <a:ea typeface="Calibri" panose="020F0502020204030204" pitchFamily="34" charset="0"/>
                <a:cs typeface="Times New Roman" panose="02020603050405020304" pitchFamily="18" charset="0"/>
              </a:rPr>
              <a:t>On importe :</a:t>
            </a:r>
          </a:p>
          <a:p>
            <a:r>
              <a:rPr lang="fr-FR" sz="1800" dirty="0">
                <a:ea typeface="Calibri" panose="020F0502020204030204" pitchFamily="34" charset="0"/>
                <a:cs typeface="Times New Roman" panose="02020603050405020304" pitchFamily="18" charset="0"/>
              </a:rPr>
              <a:t>« </a:t>
            </a:r>
            <a:r>
              <a:rPr lang="fr-FR" sz="1800" dirty="0">
                <a:effectLst/>
                <a:ea typeface="Calibri" panose="020F0502020204030204" pitchFamily="34" charset="0"/>
                <a:cs typeface="Times New Roman" panose="02020603050405020304" pitchFamily="18" charset="0"/>
              </a:rPr>
              <a:t>yolov3.weights », « yolov3.cfg » et les classes</a:t>
            </a:r>
          </a:p>
          <a:p>
            <a:pPr marL="0" indent="0">
              <a:buNone/>
            </a:pPr>
            <a:r>
              <a:rPr lang="fr-FR" sz="1800" dirty="0">
                <a:cs typeface="Times New Roman" panose="02020603050405020304" pitchFamily="18" charset="0"/>
              </a:rPr>
              <a:t>On créé une fonction « </a:t>
            </a:r>
            <a:r>
              <a:rPr lang="fr-FR" sz="1800" dirty="0" err="1">
                <a:cs typeface="Times New Roman" panose="02020603050405020304" pitchFamily="18" charset="0"/>
              </a:rPr>
              <a:t>detect_and_crop</a:t>
            </a:r>
            <a:r>
              <a:rPr lang="fr-FR" sz="1800" dirty="0">
                <a:cs typeface="Times New Roman" panose="02020603050405020304" pitchFamily="18" charset="0"/>
              </a:rPr>
              <a:t> » qui :</a:t>
            </a:r>
          </a:p>
          <a:p>
            <a:pPr lvl="1"/>
            <a:r>
              <a:rPr lang="fr-FR" sz="1700" dirty="0"/>
              <a:t>Vérifie si un ou plusieurs chiens sont détectés sur l’image</a:t>
            </a:r>
          </a:p>
          <a:p>
            <a:pPr lvl="1"/>
            <a:endParaRPr lang="fr-FR" sz="1700" dirty="0"/>
          </a:p>
          <a:p>
            <a:pPr lvl="1"/>
            <a:r>
              <a:rPr lang="fr-FR" sz="1700" dirty="0"/>
              <a:t>Récupère les coordonnées des boxes contenants les chiens en calculant les délimitations</a:t>
            </a:r>
          </a:p>
          <a:p>
            <a:pPr lvl="1"/>
            <a:endParaRPr lang="fr-FR" sz="1700" dirty="0"/>
          </a:p>
          <a:p>
            <a:pPr lvl="1"/>
            <a:r>
              <a:rPr lang="fr-FR" sz="1700" dirty="0"/>
              <a:t>Vérifie que les boxes ont au moins une </a:t>
            </a:r>
            <a:r>
              <a:rPr lang="fr-FR" sz="1700" dirty="0" err="1"/>
              <a:t>shape</a:t>
            </a:r>
            <a:r>
              <a:rPr lang="fr-FR" sz="1700" dirty="0"/>
              <a:t> de (150,150,3) pour conserver les images les plus qualitatives</a:t>
            </a:r>
          </a:p>
          <a:p>
            <a:pPr lvl="1"/>
            <a:endParaRPr lang="fr-FR" sz="1700" dirty="0"/>
          </a:p>
          <a:p>
            <a:pPr lvl="1"/>
            <a:r>
              <a:rPr lang="fr-FR" sz="1700" dirty="0"/>
              <a:t>Enregistre l’image du premier chien dans un nouveau fichier image dans le sous fichier de la race auquel le chien appartient.</a:t>
            </a:r>
          </a:p>
          <a:p>
            <a:pPr lvl="1"/>
            <a:endParaRPr lang="fr-FR" sz="1700" dirty="0"/>
          </a:p>
          <a:p>
            <a:pPr lvl="1"/>
            <a:r>
              <a:rPr lang="fr-FR" sz="1700" dirty="0"/>
              <a:t>Puis on enregistre les suivants si il y en a</a:t>
            </a:r>
          </a:p>
          <a:p>
            <a:pPr lvl="1"/>
            <a:endParaRPr lang="fr-FR" dirty="0">
              <a:cs typeface="Times New Roman" panose="02020603050405020304" pitchFamily="18" charset="0"/>
            </a:endParaRPr>
          </a:p>
          <a:p>
            <a:pPr marL="0" indent="0">
              <a:buNone/>
            </a:pPr>
            <a:endParaRPr lang="fr-FR" sz="1800" dirty="0"/>
          </a:p>
        </p:txBody>
      </p:sp>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8</a:t>
            </a:fld>
            <a:endParaRPr lang="en-US" sz="4400" dirty="0"/>
          </a:p>
        </p:txBody>
      </p:sp>
      <p:pic>
        <p:nvPicPr>
          <p:cNvPr id="22" name="Image 21">
            <a:extLst>
              <a:ext uri="{FF2B5EF4-FFF2-40B4-BE49-F238E27FC236}">
                <a16:creationId xmlns:a16="http://schemas.microsoft.com/office/drawing/2014/main" id="{FB75F81A-0623-44E5-BC0D-57BE3189E0A3}"/>
              </a:ext>
            </a:extLst>
          </p:cNvPr>
          <p:cNvPicPr>
            <a:picLocks noChangeAspect="1"/>
          </p:cNvPicPr>
          <p:nvPr/>
        </p:nvPicPr>
        <p:blipFill rotWithShape="1">
          <a:blip r:embed="rId3"/>
          <a:srcRect l="29207" r="5042" b="-2"/>
          <a:stretch/>
        </p:blipFill>
        <p:spPr>
          <a:xfrm>
            <a:off x="8261857" y="262979"/>
            <a:ext cx="3690455" cy="3690455"/>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93309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87ECED-6C4E-4D4C-81C0-FBAAC851B76C}"/>
              </a:ext>
            </a:extLst>
          </p:cNvPr>
          <p:cNvSpPr>
            <a:spLocks noGrp="1"/>
          </p:cNvSpPr>
          <p:nvPr>
            <p:ph type="title"/>
          </p:nvPr>
        </p:nvSpPr>
        <p:spPr>
          <a:xfrm>
            <a:off x="777239" y="777240"/>
            <a:ext cx="6168331" cy="746760"/>
          </a:xfrm>
        </p:spPr>
        <p:txBody>
          <a:bodyPr anchor="b">
            <a:normAutofit/>
          </a:bodyPr>
          <a:lstStyle/>
          <a:p>
            <a:r>
              <a:rPr lang="fr-FR" sz="4400" b="1" dirty="0">
                <a:latin typeface="+mn-lt"/>
              </a:rPr>
              <a:t>5. Mon prototype</a:t>
            </a:r>
          </a:p>
        </p:txBody>
      </p:sp>
      <p:sp>
        <p:nvSpPr>
          <p:cNvPr id="3" name="Espace réservé du contenu 2">
            <a:extLst>
              <a:ext uri="{FF2B5EF4-FFF2-40B4-BE49-F238E27FC236}">
                <a16:creationId xmlns:a16="http://schemas.microsoft.com/office/drawing/2014/main" id="{CE6388B9-4B9A-45F9-89C0-0FBC1740EC6C}"/>
              </a:ext>
            </a:extLst>
          </p:cNvPr>
          <p:cNvSpPr>
            <a:spLocks noGrp="1"/>
          </p:cNvSpPr>
          <p:nvPr>
            <p:ph idx="1"/>
          </p:nvPr>
        </p:nvSpPr>
        <p:spPr>
          <a:xfrm>
            <a:off x="777239" y="1524001"/>
            <a:ext cx="4848225" cy="4652962"/>
          </a:xfrm>
        </p:spPr>
        <p:txBody>
          <a:bodyPr anchor="t">
            <a:noAutofit/>
          </a:bodyPr>
          <a:lstStyle/>
          <a:p>
            <a:pPr marL="0" indent="0">
              <a:buNone/>
            </a:pPr>
            <a:r>
              <a:rPr lang="fr-FR" sz="1800" u="sng" dirty="0">
                <a:effectLst/>
                <a:ea typeface="Calibri" panose="020F0502020204030204" pitchFamily="34" charset="0"/>
                <a:cs typeface="Times New Roman" panose="02020603050405020304" pitchFamily="18" charset="0"/>
              </a:rPr>
              <a:t>Le modèle :</a:t>
            </a:r>
          </a:p>
          <a:p>
            <a:pPr>
              <a:buFontTx/>
              <a:buChar char="-"/>
            </a:pPr>
            <a:r>
              <a:rPr lang="fr-FR" sz="1800" dirty="0">
                <a:cs typeface="Times New Roman" panose="02020603050405020304" pitchFamily="18" charset="0"/>
              </a:rPr>
              <a:t>ResNet50()</a:t>
            </a:r>
          </a:p>
          <a:p>
            <a:pPr>
              <a:buFontTx/>
              <a:buChar char="-"/>
            </a:pPr>
            <a:r>
              <a:rPr lang="fr-FR" sz="1800" dirty="0">
                <a:cs typeface="Times New Roman" panose="02020603050405020304" pitchFamily="18" charset="0"/>
              </a:rPr>
              <a:t>2 couches de convolutions, </a:t>
            </a:r>
            <a:r>
              <a:rPr lang="fr-FR" sz="1800" dirty="0" err="1">
                <a:cs typeface="Times New Roman" panose="02020603050405020304" pitchFamily="18" charset="0"/>
              </a:rPr>
              <a:t>BatchNormlization</a:t>
            </a:r>
            <a:r>
              <a:rPr lang="fr-FR" sz="1800" dirty="0">
                <a:cs typeface="Times New Roman" panose="02020603050405020304" pitchFamily="18" charset="0"/>
              </a:rPr>
              <a:t> et 2 </a:t>
            </a:r>
            <a:r>
              <a:rPr lang="fr-FR" sz="1800" dirty="0" err="1">
                <a:cs typeface="Times New Roman" panose="02020603050405020304" pitchFamily="18" charset="0"/>
              </a:rPr>
              <a:t>dropouts</a:t>
            </a:r>
            <a:endParaRPr lang="fr-FR" sz="1800" dirty="0">
              <a:cs typeface="Times New Roman" panose="02020603050405020304" pitchFamily="18" charset="0"/>
            </a:endParaRPr>
          </a:p>
          <a:p>
            <a:pPr>
              <a:buFontTx/>
              <a:buChar char="-"/>
            </a:pPr>
            <a:r>
              <a:rPr lang="fr-FR" sz="1800" dirty="0" err="1">
                <a:cs typeface="Times New Roman" panose="02020603050405020304" pitchFamily="18" charset="0"/>
              </a:rPr>
              <a:t>Optimizer</a:t>
            </a:r>
            <a:r>
              <a:rPr lang="fr-FR" sz="1800" dirty="0">
                <a:cs typeface="Times New Roman" panose="02020603050405020304" pitchFamily="18" charset="0"/>
              </a:rPr>
              <a:t> : </a:t>
            </a:r>
            <a:r>
              <a:rPr lang="fr-FR" sz="1800" dirty="0" err="1">
                <a:cs typeface="Times New Roman" panose="02020603050405020304" pitchFamily="18" charset="0"/>
              </a:rPr>
              <a:t>Nadam</a:t>
            </a:r>
            <a:endParaRPr lang="fr-FR" sz="1800" dirty="0">
              <a:cs typeface="Times New Roman" panose="02020603050405020304" pitchFamily="18" charset="0"/>
            </a:endParaRPr>
          </a:p>
          <a:p>
            <a:pPr>
              <a:buFontTx/>
              <a:buChar char="-"/>
            </a:pPr>
            <a:r>
              <a:rPr lang="fr-FR" sz="1800" dirty="0" err="1">
                <a:cs typeface="Times New Roman" panose="02020603050405020304" pitchFamily="18" charset="0"/>
              </a:rPr>
              <a:t>Loss</a:t>
            </a:r>
            <a:r>
              <a:rPr lang="fr-FR" sz="1800" dirty="0">
                <a:cs typeface="Times New Roman" panose="02020603050405020304" pitchFamily="18" charset="0"/>
              </a:rPr>
              <a:t> : </a:t>
            </a:r>
            <a:r>
              <a:rPr lang="fr-FR" sz="1800" dirty="0" err="1">
                <a:cs typeface="Times New Roman" panose="02020603050405020304" pitchFamily="18" charset="0"/>
              </a:rPr>
              <a:t>categorical_crossentropy</a:t>
            </a:r>
            <a:endParaRPr lang="fr-FR" sz="1800" dirty="0">
              <a:cs typeface="Times New Roman" panose="02020603050405020304" pitchFamily="18" charset="0"/>
            </a:endParaRPr>
          </a:p>
          <a:p>
            <a:pPr>
              <a:buFontTx/>
              <a:buChar char="-"/>
            </a:pPr>
            <a:r>
              <a:rPr lang="fr-FR" sz="1800" dirty="0" err="1">
                <a:cs typeface="Times New Roman" panose="02020603050405020304" pitchFamily="18" charset="0"/>
              </a:rPr>
              <a:t>Metrics</a:t>
            </a:r>
            <a:r>
              <a:rPr lang="fr-FR" sz="1800" dirty="0">
                <a:cs typeface="Times New Roman" panose="02020603050405020304" pitchFamily="18" charset="0"/>
              </a:rPr>
              <a:t> : </a:t>
            </a:r>
            <a:r>
              <a:rPr lang="fr-FR" sz="1800" dirty="0" err="1">
                <a:cs typeface="Times New Roman" panose="02020603050405020304" pitchFamily="18" charset="0"/>
              </a:rPr>
              <a:t>accuracy</a:t>
            </a:r>
            <a:endParaRPr lang="fr-FR" sz="1800" dirty="0">
              <a:cs typeface="Times New Roman" panose="02020603050405020304" pitchFamily="18" charset="0"/>
            </a:endParaRPr>
          </a:p>
          <a:p>
            <a:pPr>
              <a:buFontTx/>
              <a:buChar char="-"/>
            </a:pPr>
            <a:endParaRPr lang="fr-FR" sz="1700" dirty="0"/>
          </a:p>
          <a:p>
            <a:pPr lvl="1"/>
            <a:endParaRPr lang="fr-FR" dirty="0">
              <a:cs typeface="Times New Roman" panose="02020603050405020304" pitchFamily="18" charset="0"/>
            </a:endParaRPr>
          </a:p>
          <a:p>
            <a:pPr marL="0" indent="0">
              <a:buNone/>
            </a:pPr>
            <a:endParaRPr lang="fr-FR" sz="1800" dirty="0"/>
          </a:p>
        </p:txBody>
      </p:sp>
      <p:sp>
        <p:nvSpPr>
          <p:cNvPr id="7" name="Espace réservé du numéro de diapositive 6">
            <a:extLst>
              <a:ext uri="{FF2B5EF4-FFF2-40B4-BE49-F238E27FC236}">
                <a16:creationId xmlns:a16="http://schemas.microsoft.com/office/drawing/2014/main" id="{702C3173-3AF8-49B1-96C1-3E3594C0ABB3}"/>
              </a:ext>
            </a:extLst>
          </p:cNvPr>
          <p:cNvSpPr>
            <a:spLocks noGrp="1"/>
          </p:cNvSpPr>
          <p:nvPr>
            <p:ph type="sldNum" sz="quarter" idx="12"/>
          </p:nvPr>
        </p:nvSpPr>
        <p:spPr/>
        <p:txBody>
          <a:bodyPr/>
          <a:lstStyle/>
          <a:p>
            <a:fld id="{35747434-7036-48DB-A148-6B3D8EE75CDA}" type="slidenum">
              <a:rPr lang="en-US" sz="4400" smtClean="0"/>
              <a:t>9</a:t>
            </a:fld>
            <a:endParaRPr lang="en-US" sz="4400" dirty="0"/>
          </a:p>
        </p:txBody>
      </p:sp>
      <p:pic>
        <p:nvPicPr>
          <p:cNvPr id="5" name="Image 4">
            <a:extLst>
              <a:ext uri="{FF2B5EF4-FFF2-40B4-BE49-F238E27FC236}">
                <a16:creationId xmlns:a16="http://schemas.microsoft.com/office/drawing/2014/main" id="{6756036F-7ADE-47FA-BD7F-101A2D4E62FC}"/>
              </a:ext>
            </a:extLst>
          </p:cNvPr>
          <p:cNvPicPr>
            <a:picLocks noChangeAspect="1"/>
          </p:cNvPicPr>
          <p:nvPr/>
        </p:nvPicPr>
        <p:blipFill>
          <a:blip r:embed="rId3"/>
          <a:stretch>
            <a:fillRect/>
          </a:stretch>
        </p:blipFill>
        <p:spPr>
          <a:xfrm>
            <a:off x="7222807" y="847725"/>
            <a:ext cx="4848225" cy="5162550"/>
          </a:xfrm>
          <a:prstGeom prst="rect">
            <a:avLst/>
          </a:prstGeom>
        </p:spPr>
      </p:pic>
    </p:spTree>
    <p:extLst>
      <p:ext uri="{BB962C8B-B14F-4D97-AF65-F5344CB8AC3E}">
        <p14:creationId xmlns:p14="http://schemas.microsoft.com/office/powerpoint/2010/main" val="223552739"/>
      </p:ext>
    </p:extLst>
  </p:cSld>
  <p:clrMapOvr>
    <a:masterClrMapping/>
  </p:clrMapOvr>
</p:sld>
</file>

<file path=ppt/theme/theme1.xml><?xml version="1.0" encoding="utf-8"?>
<a:theme xmlns:a="http://schemas.openxmlformats.org/drawingml/2006/main" name="ConfettiVTI">
  <a:themeElements>
    <a:clrScheme name="AnalogousFromLightSeedRightStep">
      <a:dk1>
        <a:srgbClr val="000000"/>
      </a:dk1>
      <a:lt1>
        <a:srgbClr val="FFFFFF"/>
      </a:lt1>
      <a:dk2>
        <a:srgbClr val="243541"/>
      </a:dk2>
      <a:lt2>
        <a:srgbClr val="E8E2E2"/>
      </a:lt2>
      <a:accent1>
        <a:srgbClr val="36B0B1"/>
      </a:accent1>
      <a:accent2>
        <a:srgbClr val="4EA8EB"/>
      </a:accent2>
      <a:accent3>
        <a:srgbClr val="6E82EE"/>
      </a:accent3>
      <a:accent4>
        <a:srgbClr val="774EEB"/>
      </a:accent4>
      <a:accent5>
        <a:srgbClr val="C56EEE"/>
      </a:accent5>
      <a:accent6>
        <a:srgbClr val="EB4EDC"/>
      </a:accent6>
      <a:hlink>
        <a:srgbClr val="AE6A6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1497</Words>
  <Application>Microsoft Office PowerPoint</Application>
  <PresentationFormat>Grand écran</PresentationFormat>
  <Paragraphs>133</Paragraphs>
  <Slides>15</Slides>
  <Notes>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Arial</vt:lpstr>
      <vt:lpstr>Calibri</vt:lpstr>
      <vt:lpstr>Gill Sans Nova</vt:lpstr>
      <vt:lpstr>ConfettiVTI</vt:lpstr>
      <vt:lpstr>P7 – IML</vt:lpstr>
      <vt:lpstr>Sommaire</vt:lpstr>
      <vt:lpstr>1. Introduction</vt:lpstr>
      <vt:lpstr>2. Présentation de mon choix de projet</vt:lpstr>
      <vt:lpstr>3. Le dataset</vt:lpstr>
      <vt:lpstr>3. Qu’est-ce que l’algorithme YoloV3 et comment fonctionne t’il ?</vt:lpstr>
      <vt:lpstr>3. Qu’est-ce que l’algorithme YoloV3 et comment fonctionne t’il ?</vt:lpstr>
      <vt:lpstr>5. Mon prototype</vt:lpstr>
      <vt:lpstr>5. Mon prototype</vt:lpstr>
      <vt:lpstr>5. Mon prototype</vt:lpstr>
      <vt:lpstr>6. Comparaison des performances</vt:lpstr>
      <vt:lpstr>6. Comparaison des performances Modèle P6                                                                   Modèle P7</vt:lpstr>
      <vt:lpstr>7. Les avancées récentes</vt:lpstr>
      <vt:lpstr>7. Synthèse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P6 – IML</dc:title>
  <dc:creator>Thibault Roussel</dc:creator>
  <cp:lastModifiedBy>Thibault Roussel</cp:lastModifiedBy>
  <cp:revision>33</cp:revision>
  <dcterms:created xsi:type="dcterms:W3CDTF">2021-05-25T11:21:32Z</dcterms:created>
  <dcterms:modified xsi:type="dcterms:W3CDTF">2021-06-14T14:07:51Z</dcterms:modified>
</cp:coreProperties>
</file>